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handoutMasterIdLst>
    <p:handoutMasterId r:id="rId9"/>
  </p:handoutMasterIdLst>
  <p:sldIdLst>
    <p:sldId id="257" r:id="rId2"/>
    <p:sldId id="362" r:id="rId3"/>
    <p:sldId id="355" r:id="rId4"/>
    <p:sldId id="391" r:id="rId5"/>
    <p:sldId id="373" r:id="rId6"/>
    <p:sldId id="389" r:id="rId7"/>
  </p:sldIdLst>
  <p:sldSz cx="12192000" cy="6858000"/>
  <p:notesSz cx="6791325" cy="99218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9" autoAdjust="0"/>
    <p:restoredTop sz="94660"/>
  </p:normalViewPr>
  <p:slideViewPr>
    <p:cSldViewPr>
      <p:cViewPr varScale="1">
        <p:scale>
          <a:sx n="79" d="100"/>
          <a:sy n="79" d="100"/>
        </p:scale>
        <p:origin x="590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2907" cy="496094"/>
          </a:xfrm>
          <a:prstGeom prst="rect">
            <a:avLst/>
          </a:prstGeom>
        </p:spPr>
        <p:txBody>
          <a:bodyPr vert="horz" lIns="91374" tIns="45686" rIns="91374" bIns="4568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6848" y="0"/>
            <a:ext cx="2942907" cy="496094"/>
          </a:xfrm>
          <a:prstGeom prst="rect">
            <a:avLst/>
          </a:prstGeom>
        </p:spPr>
        <p:txBody>
          <a:bodyPr vert="horz" lIns="91374" tIns="45686" rIns="91374" bIns="45686" rtlCol="0"/>
          <a:lstStyle>
            <a:lvl1pPr algn="r">
              <a:defRPr sz="1200"/>
            </a:lvl1pPr>
          </a:lstStyle>
          <a:p>
            <a:fld id="{A4485126-A358-4320-985A-A8CFBA20DC69}" type="datetime1">
              <a:rPr lang="cs-CZ" smtClean="0"/>
              <a:t>09.12.2025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4059"/>
            <a:ext cx="2942907" cy="496094"/>
          </a:xfrm>
          <a:prstGeom prst="rect">
            <a:avLst/>
          </a:prstGeom>
        </p:spPr>
        <p:txBody>
          <a:bodyPr vert="horz" lIns="91374" tIns="45686" rIns="91374" bIns="4568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6848" y="9424059"/>
            <a:ext cx="2942907" cy="496094"/>
          </a:xfrm>
          <a:prstGeom prst="rect">
            <a:avLst/>
          </a:prstGeom>
        </p:spPr>
        <p:txBody>
          <a:bodyPr vert="horz" lIns="91374" tIns="45686" rIns="91374" bIns="45686" rtlCol="0" anchor="b"/>
          <a:lstStyle>
            <a:lvl1pPr algn="r">
              <a:defRPr sz="1200"/>
            </a:lvl1pPr>
          </a:lstStyle>
          <a:p>
            <a:fld id="{43EE04C5-FFF3-46A1-A83D-0AD5AEF378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95140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648" cy="496650"/>
          </a:xfrm>
          <a:prstGeom prst="rect">
            <a:avLst/>
          </a:prstGeom>
        </p:spPr>
        <p:txBody>
          <a:bodyPr vert="horz" lIns="91374" tIns="45686" rIns="91374" bIns="4568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6092" y="0"/>
            <a:ext cx="2943648" cy="496650"/>
          </a:xfrm>
          <a:prstGeom prst="rect">
            <a:avLst/>
          </a:prstGeom>
        </p:spPr>
        <p:txBody>
          <a:bodyPr vert="horz" lIns="91374" tIns="45686" rIns="91374" bIns="45686" rtlCol="0"/>
          <a:lstStyle>
            <a:lvl1pPr algn="r">
              <a:defRPr sz="1200"/>
            </a:lvl1pPr>
          </a:lstStyle>
          <a:p>
            <a:fld id="{624263DD-5281-4552-B4E5-F491FE21478F}" type="datetime1">
              <a:rPr lang="cs-CZ" smtClean="0"/>
              <a:t>09.12.2025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499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4" tIns="45686" rIns="91374" bIns="45686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816" y="4774497"/>
            <a:ext cx="5433694" cy="3906550"/>
          </a:xfrm>
          <a:prstGeom prst="rect">
            <a:avLst/>
          </a:prstGeom>
        </p:spPr>
        <p:txBody>
          <a:bodyPr vert="horz" lIns="91374" tIns="45686" rIns="91374" bIns="45686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5226"/>
            <a:ext cx="2943648" cy="496650"/>
          </a:xfrm>
          <a:prstGeom prst="rect">
            <a:avLst/>
          </a:prstGeom>
        </p:spPr>
        <p:txBody>
          <a:bodyPr vert="horz" lIns="91374" tIns="45686" rIns="91374" bIns="4568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6092" y="9425226"/>
            <a:ext cx="2943648" cy="496650"/>
          </a:xfrm>
          <a:prstGeom prst="rect">
            <a:avLst/>
          </a:prstGeom>
        </p:spPr>
        <p:txBody>
          <a:bodyPr vert="horz" lIns="91374" tIns="45686" rIns="91374" bIns="45686" rtlCol="0" anchor="b"/>
          <a:lstStyle>
            <a:lvl1pPr algn="r">
              <a:defRPr sz="1200"/>
            </a:lvl1pPr>
          </a:lstStyle>
          <a:p>
            <a:fld id="{E8736207-9633-4BA3-B318-44E0A4A66F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127289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47533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593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9432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72079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09302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71560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92712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43813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30551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61716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7137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877D-EE8E-4727-8EC3-6645E693B025}" type="slidenum">
              <a:rPr lang="cs-CZ" smtClean="0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92929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19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prednasky@asociace-sos.cz" TargetMode="External"/><Relationship Id="rId2" Type="http://schemas.openxmlformats.org/officeDocument/2006/relationships/hyperlink" Target="https://asocicacesos.sharepoint.com/sites/PUBLIC/Sdilene%20dokumenty/Forms/AllItems.aspx?id=%2Fsites%2FPUBLIC%2FSdilene%20dokumenty%2FV%C3%BDukov%C3%A1%20videa&amp;p=true&amp;ct=1765266868364&amp;or=OWA%2DNT%2DMail&amp;cid=160b4533%2D8048%2Dd34d%2Df4a9%2D3323d1b1595c&amp;ga=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masbranavysociny.cz/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www.asociace-sos.cz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akzelenka.com/" TargetMode="External"/><Relationship Id="rId5" Type="http://schemas.openxmlformats.org/officeDocument/2006/relationships/hyperlink" Target="http://www.kp-partners.cz/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://www.mekstisnov.cz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1">
            <a:extLst>
              <a:ext uri="{FF2B5EF4-FFF2-40B4-BE49-F238E27FC236}">
                <a16:creationId xmlns:a16="http://schemas.microsoft.com/office/drawing/2014/main" id="{D7FE4276-238D-22CB-AD12-AC2D9B85B2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1" b="2"/>
          <a:stretch>
            <a:fillRect/>
          </a:stretch>
        </p:blipFill>
        <p:spPr>
          <a:xfrm>
            <a:off x="1876839" y="674456"/>
            <a:ext cx="8187348" cy="3602736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C665BA8F-0E06-4C73-D227-A2EC123CB4A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  <a:spcBef>
                <a:spcPct val="0"/>
              </a:spcBef>
            </a:pPr>
            <a:r>
              <a:rPr lang="cs-CZ" altLang="cs-CZ" sz="5400" b="1" cap="none" spc="-5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SPOTŘEBITELSKÁ VÝUKOVÁ VIDEA</a:t>
            </a:r>
          </a:p>
        </p:txBody>
      </p:sp>
    </p:spTree>
    <p:extLst>
      <p:ext uri="{BB962C8B-B14F-4D97-AF65-F5344CB8AC3E}">
        <p14:creationId xmlns:p14="http://schemas.microsoft.com/office/powerpoint/2010/main" val="3194418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altLang="cs-CZ" b="1" dirty="0">
                <a:solidFill>
                  <a:srgbClr val="BD582C"/>
                </a:solidFill>
                <a:latin typeface="+mn-lt"/>
              </a:rPr>
              <a:t>Představení organizace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097280" y="1916832"/>
            <a:ext cx="10058400" cy="3952262"/>
          </a:xfrm>
        </p:spPr>
        <p:txBody>
          <a:bodyPr>
            <a:normAutofit/>
          </a:bodyPr>
          <a:lstStyle/>
          <a:p>
            <a:pPr marL="714375" indent="-447675">
              <a:buFont typeface="Wingdings" panose="05000000000000000000" pitchFamily="2" charset="2"/>
              <a:buChar char="§"/>
            </a:pPr>
            <a:r>
              <a:rPr lang="cs-CZ" sz="1600" b="1" dirty="0">
                <a:solidFill>
                  <a:schemeClr val="tx1"/>
                </a:solidFill>
              </a:rPr>
              <a:t>Sdružení obrany spotřebitelů – Asociace, </a:t>
            </a:r>
            <a:r>
              <a:rPr lang="cs-CZ" sz="1600" b="1" dirty="0" err="1">
                <a:solidFill>
                  <a:schemeClr val="tx1"/>
                </a:solidFill>
              </a:rPr>
              <a:t>z.s</a:t>
            </a:r>
            <a:r>
              <a:rPr lang="cs-CZ" sz="1600" b="1" dirty="0">
                <a:solidFill>
                  <a:schemeClr val="tx1"/>
                </a:solidFill>
              </a:rPr>
              <a:t>. (SOS – Asociace)</a:t>
            </a:r>
            <a:r>
              <a:rPr lang="cs-CZ" sz="1600" dirty="0">
                <a:solidFill>
                  <a:schemeClr val="tx1"/>
                </a:solidFill>
              </a:rPr>
              <a:t> je </a:t>
            </a:r>
            <a:r>
              <a:rPr lang="cs-CZ" sz="1600" b="1" dirty="0">
                <a:solidFill>
                  <a:schemeClr val="tx1"/>
                </a:solidFill>
              </a:rPr>
              <a:t>nezisková organizace</a:t>
            </a:r>
            <a:r>
              <a:rPr lang="cs-CZ" sz="1600" dirty="0">
                <a:solidFill>
                  <a:schemeClr val="tx1"/>
                </a:solidFill>
              </a:rPr>
              <a:t>, která se od roku 2009 zabývá </a:t>
            </a:r>
            <a:r>
              <a:rPr lang="cs-CZ" sz="1600" b="1" dirty="0">
                <a:solidFill>
                  <a:schemeClr val="tx1"/>
                </a:solidFill>
              </a:rPr>
              <a:t>ochranou práv spotřebitelů v České republice</a:t>
            </a:r>
            <a:r>
              <a:rPr lang="cs-CZ" sz="1600" dirty="0">
                <a:solidFill>
                  <a:schemeClr val="tx1"/>
                </a:solidFill>
              </a:rPr>
              <a:t>.</a:t>
            </a:r>
          </a:p>
          <a:p>
            <a:pPr marL="714375" indent="-447675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Naším hlavním cílem je pomáhat lidem řešit problémy v oblasti spotřebitelských vztahů a prosazovat jejich práva.</a:t>
            </a:r>
          </a:p>
          <a:p>
            <a:pPr marL="714375" indent="-447675">
              <a:buFont typeface="Wingdings" panose="05000000000000000000" pitchFamily="2" charset="2"/>
              <a:buChar char="§"/>
            </a:pPr>
            <a:r>
              <a:rPr lang="cs-CZ" sz="1600" b="1" dirty="0">
                <a:solidFill>
                  <a:schemeClr val="tx1"/>
                </a:solidFill>
              </a:rPr>
              <a:t>Bezplatné právní poradenství</a:t>
            </a:r>
            <a:r>
              <a:rPr lang="cs-CZ" sz="1600" dirty="0">
                <a:solidFill>
                  <a:schemeClr val="tx1"/>
                </a:solidFill>
              </a:rPr>
              <a:t> pro spotřebitele – osobně, telefonicky, e-mailem i online (nově i přes WhatsApp).</a:t>
            </a:r>
          </a:p>
          <a:p>
            <a:pPr marL="714375" indent="-447675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Provozuje </a:t>
            </a:r>
            <a:r>
              <a:rPr lang="cs-CZ" sz="1600" b="1" dirty="0">
                <a:solidFill>
                  <a:schemeClr val="tx1"/>
                </a:solidFill>
              </a:rPr>
              <a:t>největší síť osobních spotřebitelských poraden v ČR</a:t>
            </a:r>
            <a:r>
              <a:rPr lang="cs-CZ" sz="1600" dirty="0">
                <a:solidFill>
                  <a:schemeClr val="tx1"/>
                </a:solidFill>
              </a:rPr>
              <a:t> (Brno, Praha, Plzeň, Olomouc, Ostrava, Zlín, Jihlava, Hradec Králové, České Budějovice aj.).</a:t>
            </a:r>
          </a:p>
          <a:p>
            <a:pPr marL="714375" indent="-447675">
              <a:buFont typeface="Wingdings" panose="05000000000000000000" pitchFamily="2" charset="2"/>
              <a:buChar char="§"/>
            </a:pPr>
            <a:r>
              <a:rPr lang="cs-CZ" sz="1600" b="1" dirty="0">
                <a:solidFill>
                  <a:schemeClr val="tx1"/>
                </a:solidFill>
              </a:rPr>
              <a:t>Osvětová činnost</a:t>
            </a:r>
            <a:r>
              <a:rPr lang="cs-CZ" sz="1600" dirty="0">
                <a:solidFill>
                  <a:schemeClr val="tx1"/>
                </a:solidFill>
              </a:rPr>
              <a:t> – přednášky pro školy, seniory a ohrožené skupiny, informační materiály, brožury, články.</a:t>
            </a:r>
          </a:p>
          <a:p>
            <a:pPr marL="714375" indent="-447675">
              <a:buFont typeface="Wingdings" panose="05000000000000000000" pitchFamily="2" charset="2"/>
              <a:buChar char="§"/>
            </a:pPr>
            <a:r>
              <a:rPr lang="cs-CZ" sz="1600" b="1" dirty="0">
                <a:solidFill>
                  <a:schemeClr val="tx1"/>
                </a:solidFill>
              </a:rPr>
              <a:t>Legislativní připomínky</a:t>
            </a:r>
            <a:r>
              <a:rPr lang="cs-CZ" sz="1600" dirty="0">
                <a:solidFill>
                  <a:schemeClr val="tx1"/>
                </a:solidFill>
              </a:rPr>
              <a:t> – podílí se na tvorbě zákonů, aby chránila spotřebitele.</a:t>
            </a:r>
          </a:p>
          <a:p>
            <a:pPr marL="714375" indent="-447675">
              <a:buFont typeface="Wingdings" panose="05000000000000000000" pitchFamily="2" charset="2"/>
              <a:buChar char="§"/>
            </a:pPr>
            <a:r>
              <a:rPr lang="cs-CZ" sz="1600" b="1" dirty="0">
                <a:solidFill>
                  <a:schemeClr val="tx1"/>
                </a:solidFill>
              </a:rPr>
              <a:t>Mediální vystoupení</a:t>
            </a:r>
            <a:r>
              <a:rPr lang="cs-CZ" sz="1600" dirty="0">
                <a:solidFill>
                  <a:schemeClr val="tx1"/>
                </a:solidFill>
              </a:rPr>
              <a:t> – pravidelně informuje veřejnost o spotřebitelských právech.</a:t>
            </a:r>
          </a:p>
          <a:p>
            <a:pPr marL="714375" indent="-447675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Specializuje se na témata jako </a:t>
            </a:r>
            <a:r>
              <a:rPr lang="cs-CZ" sz="1600" b="1" dirty="0">
                <a:solidFill>
                  <a:schemeClr val="tx1"/>
                </a:solidFill>
              </a:rPr>
              <a:t>reklamace, kupní smlouvy, nájemní vztahy, energie, telekomunikace, finance, exekuce, cestovní ruch, potraviny a zdraví</a:t>
            </a:r>
            <a:r>
              <a:rPr lang="cs-CZ" sz="1600" dirty="0">
                <a:solidFill>
                  <a:schemeClr val="tx1"/>
                </a:solidFill>
              </a:rPr>
              <a:t>.</a:t>
            </a:r>
            <a:endParaRPr lang="cs-CZ" alt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55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altLang="cs-CZ" b="1" dirty="0">
                <a:solidFill>
                  <a:srgbClr val="BD582C"/>
                </a:solidFill>
                <a:latin typeface="+mn-lt"/>
              </a:rPr>
              <a:t>Co nabízíme školám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b="1" dirty="0">
                <a:solidFill>
                  <a:schemeClr val="tx1"/>
                </a:solidFill>
              </a:rPr>
              <a:t>Sérii vzdělávacích videí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Každé video je dlouhé 15-20 minut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Ke každému videu lze stáhnout výukovou prezentaci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Ke každému videu je vytvořen test spotřebitelských znalostí, který učitelům usnadní ověření získaných informací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Po zhlédnutí videí mohou studenti i učitelé kontaktovat náš tým s případnými dotazy. Nabízíme možnost domluvit si živý online vstup přímo do výuky, během něhož naši odborníci vysvětlí témata do hloubky a odpoví na konkrétní otázky studentů. Po vzájemné dohodě se lze domluvit osobní účast našeho lektora ve výuce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Výše popsaná nabídka je školám poskytována bezplatně</a:t>
            </a:r>
          </a:p>
        </p:txBody>
      </p:sp>
    </p:spTree>
    <p:extLst>
      <p:ext uri="{BB962C8B-B14F-4D97-AF65-F5344CB8AC3E}">
        <p14:creationId xmlns:p14="http://schemas.microsoft.com/office/powerpoint/2010/main" val="350468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56DFE9-05C8-3A4B-8F6E-900A1033923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Kupní smlouva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Kupní smlouva – internet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Smlouva o dílo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Zájezd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Dodávky energií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Soudní řízení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Dozorové orgány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endParaRPr lang="cs-CZ" altLang="cs-CZ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D89A921-F59D-6F9A-CF20-6831247F0A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Prevence kriminality – online podvody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 err="1">
                <a:solidFill>
                  <a:schemeClr val="tx1"/>
                </a:solidFill>
              </a:rPr>
              <a:t>Greenwashing</a:t>
            </a:r>
            <a:r>
              <a:rPr lang="cs-CZ" altLang="cs-CZ" dirty="0">
                <a:solidFill>
                  <a:schemeClr val="tx1"/>
                </a:solidFill>
              </a:rPr>
              <a:t> a jeho rizika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Finanční gramotnost - obecná část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Finanční gramotnost – úvěry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Finanční gramotnost - exekuce, oddlužení</a:t>
            </a:r>
          </a:p>
          <a:p>
            <a:pPr marL="719138" indent="-452438"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Spotřebitelská a finanční gramotnost</a:t>
            </a:r>
          </a:p>
          <a:p>
            <a:r>
              <a:rPr lang="cs-CZ" dirty="0"/>
              <a:t>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C1DA9DF-8DE3-902D-918D-54B5FC6067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6963" y="287338"/>
            <a:ext cx="10058400" cy="14493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cs-CZ" altLang="cs-CZ" b="1" dirty="0">
                <a:solidFill>
                  <a:srgbClr val="BD582C"/>
                </a:solidFill>
                <a:latin typeface="+mn-lt"/>
              </a:rPr>
              <a:t>Témata videí</a:t>
            </a:r>
          </a:p>
        </p:txBody>
      </p:sp>
    </p:spTree>
    <p:extLst>
      <p:ext uri="{BB962C8B-B14F-4D97-AF65-F5344CB8AC3E}">
        <p14:creationId xmlns:p14="http://schemas.microsoft.com/office/powerpoint/2010/main" val="1785833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b="1" dirty="0">
                <a:solidFill>
                  <a:schemeClr val="accent2"/>
                </a:solidFill>
                <a:latin typeface="+mn-lt"/>
              </a:rPr>
              <a:t>Sdružení obrany spotřebitelů – Asociace, </a:t>
            </a:r>
            <a:r>
              <a:rPr lang="cs-CZ" b="1" dirty="0" err="1">
                <a:solidFill>
                  <a:schemeClr val="accent2"/>
                </a:solidFill>
                <a:latin typeface="+mn-lt"/>
              </a:rPr>
              <a:t>z.s</a:t>
            </a:r>
            <a:r>
              <a:rPr lang="cs-CZ" b="1" dirty="0">
                <a:solidFill>
                  <a:schemeClr val="accent2"/>
                </a:solidFill>
                <a:latin typeface="+mn-lt"/>
              </a:rPr>
              <a:t>.</a:t>
            </a:r>
            <a:endParaRPr lang="cs-CZ" altLang="cs-CZ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097280" y="2132856"/>
            <a:ext cx="10058400" cy="37362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spc="-50" dirty="0">
                <a:solidFill>
                  <a:schemeClr val="accent2"/>
                </a:solidFill>
                <a:ea typeface="+mj-ea"/>
                <a:cs typeface="+mj-cs"/>
              </a:rPr>
              <a:t>Výuková videa naleznete zde: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sz="2400" b="1" dirty="0">
                <a:solidFill>
                  <a:schemeClr val="tx1"/>
                </a:solidFill>
                <a:hlinkClick r:id="rId2"/>
              </a:rPr>
              <a:t>Výuková videa</a:t>
            </a:r>
            <a:r>
              <a:rPr lang="cs-CZ" sz="2400" b="1" dirty="0">
                <a:solidFill>
                  <a:schemeClr val="tx1"/>
                </a:solidFill>
              </a:rPr>
              <a:t>,</a:t>
            </a:r>
            <a:r>
              <a:rPr lang="en-US" sz="2400" b="1" spc="-50" dirty="0">
                <a:solidFill>
                  <a:schemeClr val="accent2"/>
                </a:solidFill>
                <a:ea typeface="+mj-ea"/>
                <a:cs typeface="+mj-cs"/>
              </a:rPr>
              <a:t> </a:t>
            </a:r>
            <a:r>
              <a:rPr lang="cs-CZ" sz="2400" b="1" dirty="0">
                <a:solidFill>
                  <a:schemeClr val="tx1"/>
                </a:solidFill>
              </a:rPr>
              <a:t>HESLO: SOS2025</a:t>
            </a:r>
          </a:p>
          <a:p>
            <a:pPr marL="0" indent="0">
              <a:buNone/>
            </a:pPr>
            <a:r>
              <a:rPr lang="cs-CZ" sz="2400" b="1" spc="-50" dirty="0">
                <a:solidFill>
                  <a:schemeClr val="accent2"/>
                </a:solidFill>
                <a:ea typeface="+mj-ea"/>
                <a:cs typeface="+mj-cs"/>
              </a:rPr>
              <a:t>Kontakt pro spotřebitelská videa: </a:t>
            </a:r>
            <a:r>
              <a:rPr lang="cs-CZ" sz="2400" b="1" spc="-50" dirty="0">
                <a:solidFill>
                  <a:schemeClr val="tx1"/>
                </a:solidFill>
                <a:ea typeface="+mj-ea"/>
                <a:cs typeface="+mj-cs"/>
                <a:hlinkClick r:id="rId3"/>
              </a:rPr>
              <a:t>prednasky@asociace-sos.cz</a:t>
            </a:r>
            <a:r>
              <a:rPr lang="cs-CZ" sz="2400" b="1" spc="-50" dirty="0">
                <a:solidFill>
                  <a:schemeClr val="tx1"/>
                </a:solidFill>
                <a:ea typeface="+mj-ea"/>
                <a:cs typeface="+mj-cs"/>
              </a:rPr>
              <a:t>, tel: 774 988 585</a:t>
            </a:r>
          </a:p>
          <a:p>
            <a:endParaRPr lang="cs-CZ" sz="2400" b="1" spc="-50" dirty="0">
              <a:solidFill>
                <a:schemeClr val="tx1"/>
              </a:solidFill>
              <a:ea typeface="+mj-ea"/>
              <a:cs typeface="+mj-cs"/>
            </a:endParaRPr>
          </a:p>
          <a:p>
            <a:r>
              <a:rPr lang="cs-CZ" dirty="0">
                <a:solidFill>
                  <a:schemeClr val="tx1"/>
                </a:solidFill>
              </a:rPr>
              <a:t>Webová adresa: </a:t>
            </a:r>
            <a:r>
              <a:rPr lang="cs-CZ" b="1" dirty="0">
                <a:solidFill>
                  <a:schemeClr val="tx1"/>
                </a:solidFill>
              </a:rPr>
              <a:t>www.asociace-sos.cz</a:t>
            </a:r>
          </a:p>
          <a:p>
            <a:r>
              <a:rPr lang="cs-CZ" dirty="0">
                <a:solidFill>
                  <a:schemeClr val="tx1"/>
                </a:solidFill>
              </a:rPr>
              <a:t>Poradenský email: </a:t>
            </a:r>
            <a:r>
              <a:rPr lang="cs-CZ" b="1" dirty="0">
                <a:solidFill>
                  <a:schemeClr val="tx1"/>
                </a:solidFill>
              </a:rPr>
              <a:t>poradna@asociace-sos.cz</a:t>
            </a:r>
          </a:p>
          <a:p>
            <a:r>
              <a:rPr lang="cs-CZ" dirty="0">
                <a:solidFill>
                  <a:schemeClr val="tx1"/>
                </a:solidFill>
              </a:rPr>
              <a:t>Poradenská telefonní linka: </a:t>
            </a:r>
            <a:r>
              <a:rPr lang="cs-CZ" b="1" dirty="0">
                <a:solidFill>
                  <a:schemeClr val="tx1"/>
                </a:solidFill>
              </a:rPr>
              <a:t>771 191 191</a:t>
            </a:r>
          </a:p>
          <a:p>
            <a:endParaRPr lang="cs-CZ" sz="2400" b="1" spc="-50" dirty="0">
              <a:solidFill>
                <a:schemeClr val="tx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1592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CA1583-C59B-77D4-BBDC-949873DF2D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690391" cy="4023360"/>
          </a:xfrm>
        </p:spPr>
        <p:txBody>
          <a:bodyPr/>
          <a:lstStyle/>
          <a:p>
            <a:r>
              <a:rPr lang="cs-CZ" sz="1800" dirty="0">
                <a:solidFill>
                  <a:schemeClr val="tx1"/>
                </a:solidFill>
              </a:rPr>
              <a:t>Sdružení obrany spotřebitelů – Asociace, </a:t>
            </a:r>
            <a:r>
              <a:rPr lang="cs-CZ" sz="1800" dirty="0" err="1">
                <a:solidFill>
                  <a:schemeClr val="tx1"/>
                </a:solidFill>
              </a:rPr>
              <a:t>z.s</a:t>
            </a:r>
            <a:r>
              <a:rPr lang="cs-CZ" sz="1800" dirty="0">
                <a:solidFill>
                  <a:schemeClr val="tx1"/>
                </a:solidFill>
              </a:rPr>
              <a:t>., </a:t>
            </a:r>
            <a:r>
              <a:rPr lang="cs-CZ" sz="1800" dirty="0">
                <a:solidFill>
                  <a:schemeClr val="tx1"/>
                </a:solidFill>
                <a:hlinkClick r:id="rId2"/>
              </a:rPr>
              <a:t>www.asociace-sos.cz</a:t>
            </a:r>
            <a:endParaRPr lang="cs-CZ" sz="1800" dirty="0">
              <a:solidFill>
                <a:schemeClr val="tx1"/>
              </a:solidFill>
            </a:endParaRPr>
          </a:p>
          <a:p>
            <a:r>
              <a:rPr lang="cs-CZ" sz="1800" dirty="0">
                <a:solidFill>
                  <a:schemeClr val="tx1"/>
                </a:solidFill>
              </a:rPr>
              <a:t>MAS Brána Vysočiny, </a:t>
            </a:r>
            <a:r>
              <a:rPr lang="cs-CZ" sz="1800" dirty="0" err="1">
                <a:solidFill>
                  <a:schemeClr val="tx1"/>
                </a:solidFill>
              </a:rPr>
              <a:t>z.s</a:t>
            </a:r>
            <a:r>
              <a:rPr lang="cs-CZ" sz="1800" dirty="0">
                <a:solidFill>
                  <a:schemeClr val="tx1"/>
                </a:solidFill>
              </a:rPr>
              <a:t>.</a:t>
            </a:r>
            <a:r>
              <a:rPr lang="cs-CZ" sz="1800" dirty="0"/>
              <a:t>, </a:t>
            </a:r>
            <a:r>
              <a:rPr lang="cs-CZ" sz="1800" dirty="0">
                <a:hlinkClick r:id="rId3"/>
              </a:rPr>
              <a:t>www.masbranavysociny.cz</a:t>
            </a:r>
            <a:endParaRPr lang="cs-CZ" sz="1800" dirty="0"/>
          </a:p>
          <a:p>
            <a:r>
              <a:rPr lang="cs-CZ" sz="1800" dirty="0">
                <a:solidFill>
                  <a:schemeClr val="tx1"/>
                </a:solidFill>
              </a:rPr>
              <a:t>Městské kulturní středisko Tišnov, </a:t>
            </a:r>
            <a:r>
              <a:rPr lang="cs-CZ" sz="1800" dirty="0">
                <a:hlinkClick r:id="rId4"/>
              </a:rPr>
              <a:t>www.mekstisnov.cz</a:t>
            </a:r>
            <a:endParaRPr lang="cs-CZ" sz="1800" dirty="0"/>
          </a:p>
          <a:p>
            <a:r>
              <a:rPr lang="cs-CZ" sz="1800" dirty="0">
                <a:solidFill>
                  <a:schemeClr val="tx1"/>
                </a:solidFill>
              </a:rPr>
              <a:t>K&amp;P PARTNERS, advokátní kancelář, s.r.o., </a:t>
            </a:r>
            <a:r>
              <a:rPr lang="cs-CZ" sz="1800" dirty="0">
                <a:hlinkClick r:id="rId5"/>
              </a:rPr>
              <a:t>www.kp-partners.cz</a:t>
            </a:r>
            <a:endParaRPr lang="cs-CZ" sz="1800" dirty="0"/>
          </a:p>
          <a:p>
            <a:r>
              <a:rPr lang="cs-CZ" sz="1800" dirty="0">
                <a:solidFill>
                  <a:schemeClr val="tx1"/>
                </a:solidFill>
              </a:rPr>
              <a:t>Advokátní kancelář JUDR. Ondřej Zelenka, </a:t>
            </a:r>
            <a:r>
              <a:rPr lang="cs-CZ" sz="1800" dirty="0">
                <a:solidFill>
                  <a:schemeClr val="tx1"/>
                </a:solidFill>
                <a:hlinkClick r:id="rId6"/>
              </a:rPr>
              <a:t>www.akzelenka.com</a:t>
            </a:r>
            <a:endParaRPr lang="cs-CZ" sz="180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F3A86B7-0B8D-3ECB-EFF0-50B5E7E4C0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E7C4B26-08A3-5498-F9D4-E337BACC83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39931" y="3350095"/>
            <a:ext cx="4188517" cy="223914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DE79E69D-5187-8B3D-6F02-49888F90BA9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68408" y="4129634"/>
            <a:ext cx="2208569" cy="220856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0E9814D1-6373-42B8-DBED-BE2429C007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14007" y="4982057"/>
            <a:ext cx="3138377" cy="107028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90170975-80AD-280B-08AE-24847A0230F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04331" y="1826692"/>
            <a:ext cx="3940141" cy="2106364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CD75645B-06A3-72A1-3451-4B420EEBFF31}"/>
              </a:ext>
            </a:extLst>
          </p:cNvPr>
          <p:cNvSpPr txBox="1">
            <a:spLocks/>
          </p:cNvSpPr>
          <p:nvPr/>
        </p:nvSpPr>
        <p:spPr>
          <a:xfrm>
            <a:off x="1066800" y="263528"/>
            <a:ext cx="50292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b="1" dirty="0">
                <a:solidFill>
                  <a:srgbClr val="BD582C"/>
                </a:solidFill>
                <a:latin typeface="+mn-lt"/>
              </a:rPr>
              <a:t>Spolupracovali</a:t>
            </a: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44C93A94-0F96-FB13-98E0-393FBFEC2273}"/>
              </a:ext>
            </a:extLst>
          </p:cNvPr>
          <p:cNvSpPr txBox="1">
            <a:spLocks/>
          </p:cNvSpPr>
          <p:nvPr/>
        </p:nvSpPr>
        <p:spPr>
          <a:xfrm>
            <a:off x="6126480" y="286342"/>
            <a:ext cx="50292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b="1" dirty="0">
                <a:solidFill>
                  <a:srgbClr val="BD582C"/>
                </a:solidFill>
                <a:latin typeface="+mn-lt"/>
              </a:rPr>
              <a:t>Podporují nás</a:t>
            </a:r>
          </a:p>
        </p:txBody>
      </p:sp>
    </p:spTree>
    <p:extLst>
      <p:ext uri="{BB962C8B-B14F-4D97-AF65-F5344CB8AC3E}">
        <p14:creationId xmlns:p14="http://schemas.microsoft.com/office/powerpoint/2010/main" val="144995097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5908</TotalTime>
  <Words>446</Words>
  <Application>Microsoft Office PowerPoint</Application>
  <PresentationFormat>Širokoúhlá obrazovka</PresentationFormat>
  <Paragraphs>47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Wingdings</vt:lpstr>
      <vt:lpstr>Retrospect</vt:lpstr>
      <vt:lpstr>Prezentace aplikace PowerPoint</vt:lpstr>
      <vt:lpstr>Představení organizace</vt:lpstr>
      <vt:lpstr>Co nabízíme školám</vt:lpstr>
      <vt:lpstr>Témata videí</vt:lpstr>
      <vt:lpstr>Sdružení obrany spotřebitelů – Asociace, z.s.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Kupní smlouva a reklamace  v NOZ</dc:title>
  <dc:creator>user</dc:creator>
  <cp:lastModifiedBy>Alena Máčová</cp:lastModifiedBy>
  <cp:revision>114</cp:revision>
  <cp:lastPrinted>2017-05-30T15:41:45Z</cp:lastPrinted>
  <dcterms:created xsi:type="dcterms:W3CDTF">2015-04-27T20:56:24Z</dcterms:created>
  <dcterms:modified xsi:type="dcterms:W3CDTF">2025-12-09T07:59:05Z</dcterms:modified>
</cp:coreProperties>
</file>