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163" d="100"/>
          <a:sy n="163" d="100"/>
        </p:scale>
        <p:origin x="2466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313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12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933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4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55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52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17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9074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91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56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F0836-C1C1-487C-8B70-C3A9FBFBEF5F}" type="datetimeFigureOut">
              <a:rPr lang="cs-CZ" smtClean="0"/>
              <a:t>23.04.2019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16FA-F8E3-45BD-B99B-B54915F18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88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rpp-ais.egon.gov.cz/AISP/verejne/katalog-ov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.cz/" TargetMode="External"/><Relationship Id="rId7" Type="http://schemas.openxmlformats.org/officeDocument/2006/relationships/image" Target="../media/image13.png"/><Relationship Id="rId2" Type="http://schemas.openxmlformats.org/officeDocument/2006/relationships/hyperlink" Target="https://www.ceskaposta.cz/sluzby/certifikacni-autorita-postsignu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https://www.eidentity.cz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zechpoint.cz/public/verejnost/autorizovana-konverze/" TargetMode="External"/><Relationship Id="rId13" Type="http://schemas.openxmlformats.org/officeDocument/2006/relationships/hyperlink" Target="https://www.klickevzdelani.cz/" TargetMode="External"/><Relationship Id="rId3" Type="http://schemas.openxmlformats.org/officeDocument/2006/relationships/hyperlink" Target="https://www.mojedatovaschranka.cz/" TargetMode="External"/><Relationship Id="rId7" Type="http://schemas.openxmlformats.org/officeDocument/2006/relationships/hyperlink" Target="http://www.mesec.cz/serialy/datove-schranky/" TargetMode="External"/><Relationship Id="rId12" Type="http://schemas.openxmlformats.org/officeDocument/2006/relationships/hyperlink" Target="http://www.ahmp.cz/index.html?mid=32" TargetMode="External"/><Relationship Id="rId2" Type="http://schemas.openxmlformats.org/officeDocument/2006/relationships/hyperlink" Target="https://www.datoveschranky.inf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dstest.cz/" TargetMode="External"/><Relationship Id="rId11" Type="http://schemas.openxmlformats.org/officeDocument/2006/relationships/hyperlink" Target="http://mza.cz/informace-metodicke-materialy" TargetMode="External"/><Relationship Id="rId5" Type="http://schemas.openxmlformats.org/officeDocument/2006/relationships/hyperlink" Target="https://seznam.gov.cz/" TargetMode="External"/><Relationship Id="rId15" Type="http://schemas.openxmlformats.org/officeDocument/2006/relationships/image" Target="../media/image2.png"/><Relationship Id="rId10" Type="http://schemas.openxmlformats.org/officeDocument/2006/relationships/hyperlink" Target="http://mza.cz/vzory-spisovych-radu-spisovych-skartacnich-planu" TargetMode="External"/><Relationship Id="rId4" Type="http://schemas.openxmlformats.org/officeDocument/2006/relationships/hyperlink" Target="https://portal.gov.cz/" TargetMode="External"/><Relationship Id="rId9" Type="http://schemas.openxmlformats.org/officeDocument/2006/relationships/hyperlink" Target="https://www.datoveschranky.info/dulezite-informace/provozni-rad-isds" TargetMode="External"/><Relationship Id="rId1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zrcr.cz/registr-prav-a-povinnosti/postup-skol-a-skolskych-zarizeni-pro-aktivaci-datovych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vcr.cz/clanek/narodni-standard-pro-elektronicke-systemy-spisove-sluzby.aspx" TargetMode="External"/><Relationship Id="rId2" Type="http://schemas.openxmlformats.org/officeDocument/2006/relationships/hyperlink" Target="http://www.smocr.cz/getFile.aspx?itemID=9333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mocr.cz/cz/oblasti-cinnosti/informatika/novinky-pro-zs-ms-a-skolska-zarizeni-od-1-7-2017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ocr.cz/getFile.aspx?itemID=809462" TargetMode="External"/><Relationship Id="rId7" Type="http://schemas.openxmlformats.org/officeDocument/2006/relationships/image" Target="../media/image10.png"/><Relationship Id="rId2" Type="http://schemas.openxmlformats.org/officeDocument/2006/relationships/hyperlink" Target="http://www.smocr.cz/getFile.aspx?itemID=93333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s://www.mvcr.cz/soubor/prace-s-dokumenty-v-digitalni-podobe-pdf" TargetMode="External"/><Relationship Id="rId4" Type="http://schemas.openxmlformats.org/officeDocument/2006/relationships/hyperlink" Target="http://www.ahmp.cz/page/docs/ISDS%20a%20skoly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248508"/>
            <a:ext cx="9144000" cy="2608384"/>
          </a:xfrm>
        </p:spPr>
        <p:txBody>
          <a:bodyPr>
            <a:normAutofit fontScale="90000"/>
          </a:bodyPr>
          <a:lstStyle/>
          <a:p>
            <a:pPr>
              <a:lnSpc>
                <a:spcPct val="125000"/>
              </a:lnSpc>
            </a:pPr>
            <a:r>
              <a:rPr lang="cs-C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POVINNOSTI ŠKOL </a:t>
            </a:r>
            <a:br>
              <a:rPr lang="cs-C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ŠKOLSKÝCH ZAŘÍZENÍ</a:t>
            </a:r>
            <a:br>
              <a:rPr lang="cs-C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jakožto OVM</a:t>
            </a:r>
            <a:endParaRPr lang="cs-CZ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38554" y="4443045"/>
            <a:ext cx="10638692" cy="1846385"/>
          </a:xfrm>
        </p:spPr>
        <p:txBody>
          <a:bodyPr>
            <a:normAutofit/>
          </a:bodyPr>
          <a:lstStyle/>
          <a:p>
            <a:pPr algn="l">
              <a:lnSpc>
                <a:spcPct val="125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Zápisem do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registru orgánů veřejné moci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(dále jen OVM)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školy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školská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zařízení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staly od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1. 7. 2017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OVM 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5000"/>
              </a:lnSpc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základě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zákona č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. 111/2009 Sb. O základních registrech, ve znění pozdějších předpisů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25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Katalog OVM, kde si je danou skutečnost možno ověřit je veřejně dostupný zde: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https://rpp-ais.egon.gov.cz/AISP/verejne/katalog-ovm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1278" y="269634"/>
            <a:ext cx="2047875" cy="6096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06" y="333192"/>
            <a:ext cx="1844735" cy="54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459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1"/>
            <a:ext cx="10515600" cy="5873261"/>
          </a:xfrm>
        </p:spPr>
        <p:txBody>
          <a:bodyPr>
            <a:no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CERTIFIKAČNÍ AUTORITY</a:t>
            </a:r>
          </a:p>
          <a:p>
            <a:pPr marL="0" indent="0">
              <a:lnSpc>
                <a:spcPct val="125000"/>
              </a:lnSpc>
              <a:buNone/>
            </a:pPr>
            <a:endParaRPr lang="cs-CZ" sz="2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endParaRPr lang="cs-CZ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cs-CZ" sz="16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Certifikační autorita </a:t>
            </a:r>
            <a:r>
              <a:rPr lang="cs-CZ" sz="1600" b="1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PostSignum</a:t>
            </a:r>
            <a:r>
              <a:rPr lang="cs-CZ" sz="16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poskytuje služby vydávání kvalifikovaných certifikátů, komerčních certifikátů a poskytování kvalifikovaného elektronického časového razítka</a:t>
            </a:r>
            <a:b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https://www.ceskaposta.cz/sluzby/certifikacni-autorita-postsignum</a:t>
            </a:r>
            <a:endParaRPr lang="cs-CZ" sz="16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endParaRPr lang="cs-CZ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cs-CZ" sz="16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První certifikační autorita, a.s. (I.CA)</a:t>
            </a:r>
            <a: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poskytuje služby vydávání kvalifikovaných certifikátů, komerčních certifikátů a poskytování kvalifikovaného elektronického časového razítka</a:t>
            </a:r>
            <a:b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https://www.ica.cz/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endParaRPr lang="cs-CZ" sz="11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cs-CZ" sz="16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Registrační autorita </a:t>
            </a:r>
            <a:r>
              <a:rPr lang="cs-CZ" sz="1600" b="1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eIdentity</a:t>
            </a:r>
            <a:r>
              <a:rPr lang="cs-CZ" sz="16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a.s.</a:t>
            </a:r>
            <a: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poskytuje služby vydávání kvalifikovaných certifikátů, komerčních certifikátů a poskytování kvalifikovaného elektronického časového razítka</a:t>
            </a:r>
            <a:b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https://www.eidentity.cz/</a:t>
            </a:r>
            <a:endParaRPr lang="cs-CZ" sz="16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endParaRPr lang="cs-CZ" sz="16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06347" y="2515936"/>
            <a:ext cx="1350352" cy="283687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06347" y="3805154"/>
            <a:ext cx="1350352" cy="30818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06347" y="5118873"/>
            <a:ext cx="1350352" cy="276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222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1"/>
            <a:ext cx="11476892" cy="5873261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ODKAZY</a:t>
            </a:r>
            <a:endParaRPr lang="cs-CZ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endParaRPr lang="cs-CZ" sz="5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Informační web datových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schránek	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://www.datoveschranky.info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Vstup do datových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schránek 	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www.mojedatovaschranka.cz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Portál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veřejné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správy		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portal.gov.cz/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Seznam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držitelů datových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schránek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seznam.gov.cz/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Veřejné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interaktivní testovací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prostředí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www.isdstest.cz/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Jak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zřídit a používat datovou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schránku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www.mesec.cz/serialy/datove-schranky/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Autorizovaná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konverze na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CzechPOINT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www.czechpoint.cz/public/verejnost/autorizovana-konverze/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Provozní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řád datových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schránek	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www.datoveschranky.info/dulezite-informace/provozni-rad-isds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Vzory spisových řádů a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skartačních plánů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mza.cz/vzory-spisovych-radu-spisovych-skartacnich-planu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Informace a metodické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materiály MZA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http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mza.cz/informace-metodicke-materialy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Spisová služba a skartační řízení pro školy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http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://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www.ahmp.cz/index.html?mid=32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Školský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portál Pardubického </a:t>
            </a:r>
            <a:r>
              <a:rPr lang="cs-C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kraje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https://www.klickevzdelani.cz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1278" y="6013924"/>
            <a:ext cx="2047875" cy="6096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06" y="6077482"/>
            <a:ext cx="1844735" cy="54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17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691662"/>
            <a:ext cx="10961077" cy="5609492"/>
          </a:xfrm>
        </p:spPr>
        <p:txBody>
          <a:bodyPr>
            <a:noAutofit/>
          </a:bodyPr>
          <a:lstStyle/>
          <a:p>
            <a:pPr marL="0" indent="0">
              <a:lnSpc>
                <a:spcPct val="145000"/>
              </a:lnSpc>
              <a:buNone/>
            </a:pP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REGISTRY</a:t>
            </a:r>
          </a:p>
          <a:p>
            <a:pPr marL="0" indent="0">
              <a:lnSpc>
                <a:spcPct val="145000"/>
              </a:lnSpc>
              <a:buNone/>
            </a:pPr>
            <a:endParaRPr lang="cs-CZ" sz="9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4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Uveřejněním postupu pro školy a školská zařízení na stránkách </a:t>
            </a:r>
            <a:r>
              <a:rPr lang="cs-CZ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Správy základních registrů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dne </a:t>
            </a:r>
            <a:b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30. 6. 2017, který je dostupný na odkazu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http://www.szrcr.cz/registr-prav-a-povinnosti/postup-skol-a-</a:t>
            </a:r>
            <a:r>
              <a:rPr lang="cs-CZ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skolskych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-</a:t>
            </a:r>
            <a:r>
              <a:rPr lang="cs-CZ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zarizeni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-pro-aktivaci-</a:t>
            </a:r>
            <a:r>
              <a:rPr lang="cs-CZ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datovych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vzniká výše zmíněným organizacím povinnost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cs-CZ" sz="6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5000"/>
              </a:lnSpc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Zřízení účtu </a:t>
            </a:r>
            <a:r>
              <a:rPr lang="cs-CZ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lokálního administrátora Czech Pointu</a:t>
            </a:r>
          </a:p>
          <a:p>
            <a:pPr>
              <a:lnSpc>
                <a:spcPct val="145000"/>
              </a:lnSpc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Zřízení přístupu do </a:t>
            </a:r>
            <a:r>
              <a:rPr lang="cs-CZ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JIP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(jednotný identitní prostor)</a:t>
            </a:r>
            <a:r>
              <a:rPr lang="cs-CZ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/KAAS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(katalog autentizačních a autorizačních služeb)</a:t>
            </a:r>
          </a:p>
          <a:p>
            <a:pPr>
              <a:lnSpc>
                <a:spcPct val="145000"/>
              </a:lnSpc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Zřízení přístupu do </a:t>
            </a:r>
            <a:r>
              <a:rPr lang="cs-CZ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AIS RPP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(agendový informační systém registru práv a povinností)</a:t>
            </a: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5000"/>
              </a:lnSpc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Zřízení přístupu do </a:t>
            </a:r>
            <a:r>
              <a:rPr lang="cs-CZ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Czech Pointu  </a:t>
            </a:r>
            <a:endParaRPr lang="cs-CZ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5773" y="5796546"/>
            <a:ext cx="1880454" cy="64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67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2"/>
            <a:ext cx="10515600" cy="5609492"/>
          </a:xfrm>
        </p:spPr>
        <p:txBody>
          <a:bodyPr>
            <a:normAutofit/>
          </a:bodyPr>
          <a:lstStyle/>
          <a:p>
            <a:pPr marL="0" indent="0">
              <a:lnSpc>
                <a:spcPct val="14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 přihlášení do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JIP/KAAS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je patrné, že školy a školská zařízení musí: </a:t>
            </a:r>
          </a:p>
          <a:p>
            <a:pPr>
              <a:lnSpc>
                <a:spcPct val="145000"/>
              </a:lnSpc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ověřovat údaje v základních registrech, </a:t>
            </a:r>
          </a:p>
          <a:p>
            <a:pPr>
              <a:lnSpc>
                <a:spcPct val="145000"/>
              </a:lnSpc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ohlašovat působnost v agendě základních registrů, </a:t>
            </a:r>
          </a:p>
          <a:p>
            <a:pPr>
              <a:lnSpc>
                <a:spcPct val="145000"/>
              </a:lnSpc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mají k dispozici obchodní rejstřík,</a:t>
            </a:r>
          </a:p>
          <a:p>
            <a:pPr>
              <a:lnSpc>
                <a:spcPct val="145000"/>
              </a:lnSpc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konverzi z moci úřední.</a:t>
            </a:r>
          </a:p>
        </p:txBody>
      </p:sp>
      <p:pic>
        <p:nvPicPr>
          <p:cNvPr id="4" name="Zástupný symbol pro obsah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2339" y="3035142"/>
            <a:ext cx="6951785" cy="332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06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2"/>
            <a:ext cx="10515600" cy="5609492"/>
          </a:xfrm>
        </p:spPr>
        <p:txBody>
          <a:bodyPr>
            <a:normAutofit/>
          </a:bodyPr>
          <a:lstStyle/>
          <a:p>
            <a:pPr marL="0" indent="0">
              <a:lnSpc>
                <a:spcPct val="14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 přihlášení do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AIS RPP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(Agendový informační systém Registru práv a povinností) </a:t>
            </a:r>
          </a:p>
          <a:p>
            <a:pPr marL="0" indent="0">
              <a:lnSpc>
                <a:spcPct val="14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mají organizace dostupnou totožnou nabídku jako každý úřad. </a:t>
            </a:r>
          </a:p>
          <a:p>
            <a:pPr marL="0" indent="0">
              <a:lnSpc>
                <a:spcPct val="14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Budou tedy uvádět počty osob k jednotlivým činnostním rolím za svou organizaci.</a:t>
            </a:r>
          </a:p>
          <a:p>
            <a:pPr marL="0" indent="0">
              <a:lnSpc>
                <a:spcPct val="145000"/>
              </a:lnSpc>
              <a:buNone/>
            </a:pPr>
            <a:endParaRPr lang="cs-CZ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3185" y="2326465"/>
            <a:ext cx="6211765" cy="409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1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2"/>
            <a:ext cx="10515600" cy="5609492"/>
          </a:xfrm>
        </p:spPr>
        <p:txBody>
          <a:bodyPr>
            <a:normAutofit/>
          </a:bodyPr>
          <a:lstStyle/>
          <a:p>
            <a:pPr marL="0" indent="0">
              <a:lnSpc>
                <a:spcPct val="145000"/>
              </a:lnSpc>
              <a:buNone/>
            </a:pP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DATOVÁ SCHRÁNKA</a:t>
            </a:r>
            <a:endParaRPr lang="cs-CZ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45000"/>
              </a:lnSpc>
              <a:buNone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4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 1. 7. 2017 mají školy a školská zařízení rovněž povinnost mít datovou schránku typu OVM.</a:t>
            </a:r>
          </a:p>
          <a:p>
            <a:pPr marL="0" indent="0">
              <a:lnSpc>
                <a:spcPct val="14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 všechny OVM to znamená: </a:t>
            </a:r>
          </a:p>
          <a:p>
            <a:pPr>
              <a:lnSpc>
                <a:spcPct val="145000"/>
              </a:lnSpc>
            </a:pP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povinnost komunikovat prostřednictvím datové schránky se </a:t>
            </a:r>
            <a:r>
              <a:rPr lang="cs-CZ" sz="1800" b="1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všemi ostatními OVM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(orgány veřejné moci)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pokud to povaha zasílaných dokumentů umožňuje. </a:t>
            </a:r>
          </a:p>
          <a:p>
            <a:pPr>
              <a:lnSpc>
                <a:spcPct val="145000"/>
              </a:lnSpc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Toto platí také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směrem k </a:t>
            </a:r>
            <a:r>
              <a:rPr lang="cs-CZ" sz="1800" b="1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právnickým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osobám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fyzickým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osobám,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které mají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datové schránky zřízeny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dle zákona č. 300/2008 Sb. o elektronických úkonech a autorizované konverzi dokumentů.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025" y="5396439"/>
            <a:ext cx="2303950" cy="104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046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2"/>
            <a:ext cx="10515600" cy="5609492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cs-CZ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SPISOVÁ SLUŽBA</a:t>
            </a:r>
          </a:p>
          <a:p>
            <a:pPr marL="0" indent="0">
              <a:lnSpc>
                <a:spcPct val="125000"/>
              </a:lnSpc>
              <a:buNone/>
            </a:pPr>
            <a:endParaRPr lang="cs-CZ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Další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povinností je nutnost </a:t>
            </a:r>
            <a:r>
              <a:rPr lang="cs-CZ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vedení elektronické spisové </a:t>
            </a:r>
            <a:r>
              <a:rPr lang="cs-CZ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služby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Např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 k tomuto tématu zpracoval Archív města Ostravy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metodiku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http://www.smocr.cz/</a:t>
            </a:r>
            <a:r>
              <a:rPr lang="cs-CZ" sz="1800" dirty="0" err="1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getFile.aspx?itemID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=93333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co by každá organizace, která má výjimku dle zákona č. 499/2004 Sb., o archivnictví a spisové službě, musela splnit, </a:t>
            </a:r>
            <a:r>
              <a:rPr lang="cs-CZ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kdyby chtěla vést spisovou službu v listinné podobě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 Z této metodiky jednoznačně vyplývá 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doporučení vést spisovou službu elektronicky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25000"/>
              </a:lnSpc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Se zákonem č. 499/2004 Sb.  O archivnictví a spisové službě, ve znění pozdějších předpisů souvisí také povinnost OVM, mít příslušným archívem </a:t>
            </a:r>
            <a:r>
              <a:rPr lang="cs-CZ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odsouhlasený spisový </a:t>
            </a:r>
            <a:r>
              <a:rPr lang="cs-CZ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řád </a:t>
            </a:r>
            <a:r>
              <a:rPr lang="cs-CZ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spisový </a:t>
            </a:r>
            <a:r>
              <a:rPr lang="cs-CZ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, který musí reflektovat aktuální znění Národního standardu pro elektronické systémy spisových služeb (dále NSESSS). Novela NSESSS je účinná od 4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7. 2017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a je dostupná zde: </a:t>
            </a:r>
            <a:r>
              <a:rPr lang="cs-CZ" sz="1800" dirty="0" smtClean="0">
                <a:effectLst/>
                <a:hlinkClick r:id="rId3"/>
              </a:rPr>
              <a:t>http://www.mvcr.cz/clanek/narodni-standard-pro-elektronicke-systemy-spisove-sluzby.aspx</a:t>
            </a:r>
            <a:r>
              <a:rPr lang="cs-CZ" sz="1800" dirty="0" smtClean="0">
                <a:effectLst/>
              </a:rPr>
              <a:t> .</a:t>
            </a:r>
            <a:endParaRPr lang="cs-CZ" sz="1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8691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2"/>
            <a:ext cx="10515600" cy="4032738"/>
          </a:xfrm>
        </p:spPr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ELEKTRONICKÉ CERTIFIKÁTY</a:t>
            </a:r>
          </a:p>
          <a:p>
            <a:pPr marL="0" indent="0">
              <a:lnSpc>
                <a:spcPct val="125000"/>
              </a:lnSpc>
              <a:buNone/>
            </a:pPr>
            <a:endParaRPr lang="cs-CZ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Nejen z NSESSS, ale také z nařízení Evropské unie č. 910/2014 o elektronické identifikaci </a:t>
            </a:r>
            <a:b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důvěryhodných službách pro elektronické transakce na vnitřním evropském trhu (</a:t>
            </a:r>
            <a:r>
              <a:rPr lang="cs-CZ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eIDAS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vyplývají </a:t>
            </a:r>
            <a:r>
              <a:rPr lang="cs-CZ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povinnosti pro OVM mít zřízené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25000"/>
              </a:lnSpc>
            </a:pP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kvalifikované elektronické podpisy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(fyzická osoba),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pečetě organizace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(automatizované zpracování)</a:t>
            </a:r>
          </a:p>
          <a:p>
            <a:pPr>
              <a:lnSpc>
                <a:spcPct val="125000"/>
              </a:lnSpc>
            </a:pPr>
            <a:r>
              <a:rPr lang="cs-CZ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valifikovaná časová razítka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(právně průkazné ukotvení dokumentu v čase)</a:t>
            </a:r>
            <a:endParaRPr lang="cs-CZ" sz="1800" dirty="0" smtClean="0"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komerční certifikát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(z důvodu přihlašování ke službám dostupným v Czech Pointu)</a:t>
            </a:r>
            <a:endParaRPr lang="cs-CZ" sz="1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078" y="4874219"/>
            <a:ext cx="1335895" cy="150193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397" y="4981370"/>
            <a:ext cx="3341872" cy="1394787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9219098" y="5514382"/>
            <a:ext cx="24559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Čipová karta 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ProID+Q,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Čipová karta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Gemalto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IDPrime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MD 840</a:t>
            </a: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38200" y="5514383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USB token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TokenME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cs-CZ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čipová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karta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Crypto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Java </a:t>
            </a:r>
            <a:r>
              <a:rPr lang="cs-CZ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Card</a:t>
            </a:r>
            <a:endParaRPr lang="cs-CZ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eToken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5110 </a:t>
            </a: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CC</a:t>
            </a: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151974" y="5729825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Kvalifikované prostředky</a:t>
            </a:r>
          </a:p>
        </p:txBody>
      </p:sp>
    </p:spTree>
    <p:extLst>
      <p:ext uri="{BB962C8B-B14F-4D97-AF65-F5344CB8AC3E}">
        <p14:creationId xmlns:p14="http://schemas.microsoft.com/office/powerpoint/2010/main" val="2000775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2"/>
            <a:ext cx="10515600" cy="56094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ÚŘEDNÍ DESKA</a:t>
            </a:r>
          </a:p>
          <a:p>
            <a:pPr marL="0" indent="0">
              <a:lnSpc>
                <a:spcPct val="125000"/>
              </a:lnSpc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Dle zákona č. 500/2004 Sb.,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správní řád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ve znění pozdějších předpisů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jsou školy správním orgánem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mají tedy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povinnost 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zřizovat </a:t>
            </a:r>
            <a:r>
              <a:rPr lang="cs-CZ" sz="1800" b="1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úřední desku</a:t>
            </a:r>
            <a:r>
              <a:rPr lang="cs-CZ" sz="18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 to i </a:t>
            </a:r>
            <a:r>
              <a:rPr lang="cs-CZ" sz="1800" b="1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elektronicky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(např. web školy). Jsme si vědomi toho, že to může být pro malé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organizace </a:t>
            </a: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určitá komplikace, doporučujeme projednat s příslušnými magistráty nebo obcí s rozšířenou působností, vést úřední desku u nich. Lze sjednat na základě veřejnoprávní smlouvy. 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Školy by tak na svých webových stránkách měly pouze odkaz na úřední desku příslušného magistrátu nebo obce s rozšířenou působností a dokumenty k vyvěšení by zasílaly prostřednictvím datové schránky. Školám takto odpadnou starosti s vyvěšováním dokumentů na žádost jiných OVM, evidencí, hlídáním termínů vyvěšení a sejmutí apod.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cs-CZ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cs-CZ" sz="18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Zdroj: Ing. Pavlína Durasová, členka </a:t>
            </a:r>
            <a:r>
              <a:rPr lang="it-IT" sz="18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Komise pro informatiku </a:t>
            </a:r>
            <a:r>
              <a:rPr lang="cs-CZ" sz="18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Svazu měst a obcí</a:t>
            </a:r>
            <a:r>
              <a:rPr lang="it-IT" sz="18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ČR </a:t>
            </a:r>
            <a:r>
              <a:rPr lang="cs-CZ" sz="18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 smtClean="0">
                <a:effectLst/>
                <a:hlinkClick r:id="rId2"/>
              </a:rPr>
              <a:t>http://www.smocr.cz/cz/oblasti-cinnosti/informatika/novinky-pro-zs-ms-a-skolska-zarizeni-od-1-7-2017.aspx</a:t>
            </a:r>
            <a:endParaRPr lang="cs-CZ" sz="1800" dirty="0" smtClean="0">
              <a:effectLst/>
            </a:endParaRPr>
          </a:p>
          <a:p>
            <a:pPr marL="0" indent="0">
              <a:lnSpc>
                <a:spcPct val="125000"/>
              </a:lnSpc>
              <a:buNone/>
            </a:pPr>
            <a:endParaRPr lang="cs-CZ" sz="1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980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91662"/>
            <a:ext cx="10515600" cy="5879124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cs-CZ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 STAŽENÍ</a:t>
            </a:r>
          </a:p>
          <a:p>
            <a:pPr marL="0" indent="0">
              <a:lnSpc>
                <a:spcPct val="125000"/>
              </a:lnSpc>
              <a:buNone/>
            </a:pPr>
            <a:endParaRPr lang="cs-CZ" sz="5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cs-CZ" sz="34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Metodický list </a:t>
            </a:r>
            <a: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 zařazení škol a školských zařízení mezi orgány veřejné moci, k zákonům </a:t>
            </a:r>
            <a:b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elektronických úkonech, </a:t>
            </a:r>
            <a:r>
              <a:rPr lang="cs-CZ" sz="34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eIDAS</a:t>
            </a:r>
            <a: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související právní úpravou spisové služby</a:t>
            </a:r>
            <a:b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http://www.smocr.cz/getFile.aspx?itemID=93333</a:t>
            </a:r>
            <a:endParaRPr lang="cs-CZ" sz="3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cs-CZ" sz="34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Vzorový spisový řád </a:t>
            </a:r>
            <a: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 školy a školská zařízení</a:t>
            </a:r>
            <a:b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400" dirty="0" smtClean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http://www.smocr.cz/getFile.aspx?itemID=809462</a:t>
            </a:r>
            <a:endParaRPr lang="cs-CZ" sz="34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endParaRPr lang="cs-CZ" sz="23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cs-CZ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Informační systém Datových schránek 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(ISDS</a:t>
            </a:r>
            <a:r>
              <a:rPr lang="cs-CZ" sz="34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cs-CZ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Školy a Spisová služba </a:t>
            </a:r>
            <a:r>
              <a:rPr lang="cs-CZ" sz="3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SSL)</a:t>
            </a:r>
            <a:b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Tento dokument je určen školám, které se dostaly díky datovým schránkám do postavení organizací, které vedou </a:t>
            </a:r>
            <a:r>
              <a:rPr lang="cs-CZ" sz="3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spisovou službu 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doposud převážně </a:t>
            </a:r>
            <a:r>
              <a:rPr lang="cs-CZ" sz="3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papírové (analogové) podobě 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a přitom díky </a:t>
            </a:r>
            <a:r>
              <a:rPr lang="cs-CZ" sz="3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datovým zprávám 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musí řešit správu a správné nakládání s </a:t>
            </a:r>
            <a:r>
              <a:rPr lang="cs-CZ" sz="3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dokumenty v elektronické (digitální) podobě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http://www.ahmp.cz/page/docs/ISDS%20a%20skoly.pdf</a:t>
            </a:r>
            <a:endParaRPr lang="cs-CZ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cs-CZ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Práce s dokumenty v digitální podobě doručenými původcům vedoucím spisovou službu v listinné podobě a jejich odesílání</a:t>
            </a:r>
            <a:br>
              <a:rPr lang="cs-CZ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https://www.mvcr.cz/soubor/prace-s-dokumenty-v-digitalni-podobe-pdf</a:t>
            </a:r>
            <a:endParaRPr lang="cs-CZ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endParaRPr lang="cs-CZ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5000"/>
              </a:lnSpc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00485" y="5884985"/>
            <a:ext cx="1350352" cy="418093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76693" y="1880088"/>
            <a:ext cx="1195752" cy="777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3193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7277</TotalTime>
  <Words>337</Words>
  <Application>Microsoft Office PowerPoint</Application>
  <PresentationFormat>Širokoúhlá obrazovka</PresentationFormat>
  <Paragraphs>80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POVINNOSTI ŠKOL  a ŠKOLSKÝCH ZAŘÍZENÍ jakožto OVM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Pardubický kraj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OVM - školy a školská zařízení od 1. 7. 2017</dc:title>
  <dc:creator>Tichý Richard</dc:creator>
  <cp:lastModifiedBy>Tichý Richard</cp:lastModifiedBy>
  <cp:revision>48</cp:revision>
  <cp:lastPrinted>2019-04-18T10:29:45Z</cp:lastPrinted>
  <dcterms:created xsi:type="dcterms:W3CDTF">2019-04-18T08:53:06Z</dcterms:created>
  <dcterms:modified xsi:type="dcterms:W3CDTF">2019-04-23T10:33:44Z</dcterms:modified>
</cp:coreProperties>
</file>