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1" r:id="rId2"/>
    <p:sldId id="262" r:id="rId3"/>
    <p:sldId id="263" r:id="rId4"/>
    <p:sldId id="273" r:id="rId5"/>
    <p:sldId id="264" r:id="rId6"/>
    <p:sldId id="265" r:id="rId7"/>
    <p:sldId id="267" r:id="rId8"/>
    <p:sldId id="274" r:id="rId9"/>
    <p:sldId id="268" r:id="rId10"/>
    <p:sldId id="266" r:id="rId11"/>
    <p:sldId id="283" r:id="rId12"/>
    <p:sldId id="269" r:id="rId13"/>
    <p:sldId id="270" r:id="rId14"/>
    <p:sldId id="271" r:id="rId15"/>
    <p:sldId id="272" r:id="rId16"/>
    <p:sldId id="257" r:id="rId17"/>
    <p:sldId id="281" r:id="rId18"/>
    <p:sldId id="275" r:id="rId19"/>
    <p:sldId id="276" r:id="rId20"/>
    <p:sldId id="277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-96" y="-3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dirty="0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4/7/2017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ransition spd="slow">
    <p:push dir="u"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vropskyspotrebitel.cz/" TargetMode="External"/><Relationship Id="rId2" Type="http://schemas.openxmlformats.org/officeDocument/2006/relationships/hyperlink" Target="http://ec.europa.eu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103517" y="301926"/>
            <a:ext cx="9885872" cy="2501660"/>
          </a:xfrm>
        </p:spPr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Nákupy v e-</a:t>
            </a:r>
            <a:r>
              <a:rPr lang="cs-CZ" dirty="0" err="1" smtClean="0">
                <a:solidFill>
                  <a:srgbClr val="C00000"/>
                </a:solidFill>
              </a:rPr>
              <a:t>shopech</a:t>
            </a:r>
            <a:r>
              <a:rPr lang="cs-CZ" dirty="0" smtClean="0">
                <a:solidFill>
                  <a:srgbClr val="C00000"/>
                </a:solidFill>
              </a:rPr>
              <a:t> mimo ČR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21102" y="2199735"/>
            <a:ext cx="9161253" cy="2130725"/>
          </a:xfrm>
        </p:spPr>
        <p:txBody>
          <a:bodyPr>
            <a:normAutofit/>
          </a:bodyPr>
          <a:lstStyle/>
          <a:p>
            <a:pPr algn="l"/>
            <a:r>
              <a:rPr lang="cs-CZ" sz="3100" b="1" dirty="0" smtClean="0"/>
              <a:t>Činnost Evropského spotřebitelského centra</a:t>
            </a:r>
            <a:endParaRPr lang="cs-CZ" sz="3100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253" y="3916393"/>
            <a:ext cx="6790944" cy="265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8612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Způsob platby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Platební karty jsou před použitím ověřovány a osobní údaje zákazníka jsou chráněny proti zneužití třetí stranou. Existují také různé elektronické platební </a:t>
            </a:r>
            <a:r>
              <a:rPr lang="cs-CZ" sz="2400" dirty="0" smtClean="0"/>
              <a:t>systémy, </a:t>
            </a:r>
            <a:r>
              <a:rPr lang="cs-CZ" sz="2400" dirty="0"/>
              <a:t>které zajistí bezpečný převod. Nejznámějším a nejpoužívanějším je PayPal, kdy se lze domoci vrácení peněz, pokud obchodník zboží </a:t>
            </a:r>
            <a:r>
              <a:rPr lang="cs-CZ" sz="2400" dirty="0" smtClean="0"/>
              <a:t>nedodá.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4685039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4E67C8"/>
                </a:solidFill>
              </a:rPr>
              <a:t>Způsob platby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480457"/>
            <a:ext cx="8596668" cy="4560905"/>
          </a:xfrm>
        </p:spPr>
        <p:txBody>
          <a:bodyPr>
            <a:normAutofit fontScale="62500" lnSpcReduction="20000"/>
          </a:bodyPr>
          <a:lstStyle/>
          <a:p>
            <a:r>
              <a:rPr lang="cs-CZ" sz="3500" dirty="0" smtClean="0"/>
              <a:t>kartou </a:t>
            </a:r>
            <a:r>
              <a:rPr lang="cs-CZ" sz="3500" dirty="0"/>
              <a:t>- je to nejbezpečnější způsob </a:t>
            </a:r>
            <a:r>
              <a:rPr lang="cs-CZ" sz="3500" dirty="0" smtClean="0"/>
              <a:t>platby, využívá  </a:t>
            </a:r>
            <a:r>
              <a:rPr lang="cs-CZ" sz="3500" dirty="0"/>
              <a:t>systém zabezpečené platební </a:t>
            </a:r>
            <a:r>
              <a:rPr lang="cs-CZ" sz="3500" dirty="0" smtClean="0"/>
              <a:t>brány, </a:t>
            </a:r>
            <a:r>
              <a:rPr lang="cs-CZ" sz="3500" dirty="0"/>
              <a:t>při nedodání zboží umožňuje získat zaplacenou částku zpět pomocí </a:t>
            </a:r>
            <a:r>
              <a:rPr lang="cs-CZ" sz="3500" dirty="0" smtClean="0"/>
              <a:t>mezibankovního </a:t>
            </a:r>
            <a:r>
              <a:rPr lang="cs-CZ" sz="3500" dirty="0"/>
              <a:t>postupu zvaného </a:t>
            </a:r>
            <a:r>
              <a:rPr lang="cs-CZ" sz="3500" dirty="0" err="1"/>
              <a:t>chargeback</a:t>
            </a:r>
            <a:r>
              <a:rPr lang="cs-CZ" sz="3500" dirty="0"/>
              <a:t> </a:t>
            </a:r>
            <a:r>
              <a:rPr lang="cs-CZ" sz="3500" dirty="0" smtClean="0"/>
              <a:t>(obrazně: vaše banka stáhne peníze zpět od banky podnikatele).</a:t>
            </a:r>
          </a:p>
          <a:p>
            <a:endParaRPr lang="cs-CZ" sz="3500" b="1" dirty="0">
              <a:solidFill>
                <a:prstClr val="black">
                  <a:lumMod val="75000"/>
                  <a:lumOff val="25000"/>
                </a:prstClr>
              </a:solidFill>
              <a:ea typeface="Calibri" panose="020F0502020204030204" pitchFamily="34" charset="0"/>
            </a:endParaRPr>
          </a:p>
          <a:p>
            <a:pPr marL="0" lvl="0" indent="0">
              <a:lnSpc>
                <a:spcPct val="110000"/>
              </a:lnSpc>
              <a:buClr>
                <a:srgbClr val="90C226"/>
              </a:buClr>
              <a:buNone/>
            </a:pPr>
            <a:r>
              <a:rPr lang="cs-CZ" sz="3500" b="1" dirty="0">
                <a:solidFill>
                  <a:srgbClr val="C00000"/>
                </a:solidFill>
              </a:rPr>
              <a:t>POZOR!</a:t>
            </a:r>
          </a:p>
          <a:p>
            <a:pPr marL="0" indent="0">
              <a:buNone/>
            </a:pPr>
            <a:endParaRPr lang="cs-CZ" sz="3500" b="1" dirty="0" smtClean="0">
              <a:solidFill>
                <a:prstClr val="black">
                  <a:lumMod val="75000"/>
                  <a:lumOff val="25000"/>
                </a:prstClr>
              </a:solidFill>
              <a:ea typeface="Calibri" panose="020F0502020204030204" pitchFamily="34" charset="0"/>
            </a:endParaRPr>
          </a:p>
          <a:p>
            <a:r>
              <a:rPr lang="cs-CZ" sz="3500" b="1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Calibri" panose="020F0502020204030204" pitchFamily="34" charset="0"/>
              </a:rPr>
              <a:t>riziko </a:t>
            </a:r>
            <a:r>
              <a:rPr lang="cs-CZ" sz="3500" b="1" dirty="0">
                <a:solidFill>
                  <a:prstClr val="black">
                    <a:lumMod val="75000"/>
                    <a:lumOff val="25000"/>
                  </a:prstClr>
                </a:solidFill>
                <a:ea typeface="Calibri" panose="020F0502020204030204" pitchFamily="34" charset="0"/>
              </a:rPr>
              <a:t>platby bankovním převodem nebo platby </a:t>
            </a:r>
            <a:r>
              <a:rPr lang="cs-CZ" sz="3500" b="1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Calibri" panose="020F0502020204030204" pitchFamily="34" charset="0"/>
              </a:rPr>
              <a:t>v </a:t>
            </a:r>
            <a:r>
              <a:rPr lang="cs-CZ" sz="3500" b="1" dirty="0">
                <a:solidFill>
                  <a:prstClr val="black">
                    <a:lumMod val="75000"/>
                    <a:lumOff val="25000"/>
                  </a:prstClr>
                </a:solidFill>
                <a:ea typeface="Calibri" panose="020F0502020204030204" pitchFamily="34" charset="0"/>
              </a:rPr>
              <a:t>hotovosti, například přes službu Western Union </a:t>
            </a:r>
          </a:p>
          <a:p>
            <a:pPr marL="0" lvl="0" indent="0">
              <a:lnSpc>
                <a:spcPct val="110000"/>
              </a:lnSpc>
              <a:buClr>
                <a:srgbClr val="90C226"/>
              </a:buClr>
              <a:buNone/>
            </a:pPr>
            <a:r>
              <a:rPr lang="cs-CZ" sz="3500" b="1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Calibri" panose="020F0502020204030204" pitchFamily="34" charset="0"/>
              </a:rPr>
              <a:t>     V </a:t>
            </a:r>
            <a:r>
              <a:rPr lang="cs-CZ" sz="3500" b="1" dirty="0">
                <a:solidFill>
                  <a:prstClr val="black">
                    <a:lumMod val="75000"/>
                    <a:lumOff val="25000"/>
                  </a:prstClr>
                </a:solidFill>
                <a:ea typeface="Calibri" panose="020F0502020204030204" pitchFamily="34" charset="0"/>
              </a:rPr>
              <a:t>neznámém e-</a:t>
            </a:r>
            <a:r>
              <a:rPr lang="cs-CZ" sz="3500" b="1" dirty="0" err="1">
                <a:solidFill>
                  <a:prstClr val="black">
                    <a:lumMod val="75000"/>
                    <a:lumOff val="25000"/>
                  </a:prstClr>
                </a:solidFill>
                <a:ea typeface="Calibri" panose="020F0502020204030204" pitchFamily="34" charset="0"/>
              </a:rPr>
              <a:t>shopu</a:t>
            </a:r>
            <a:r>
              <a:rPr lang="cs-CZ" sz="3500" b="1" dirty="0">
                <a:solidFill>
                  <a:prstClr val="black">
                    <a:lumMod val="75000"/>
                    <a:lumOff val="25000"/>
                  </a:prstClr>
                </a:solidFill>
                <a:ea typeface="Calibri" panose="020F0502020204030204" pitchFamily="34" charset="0"/>
              </a:rPr>
              <a:t> nikdy neplaťte </a:t>
            </a:r>
            <a:r>
              <a:rPr lang="cs-CZ" sz="3500" b="1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Calibri" panose="020F0502020204030204" pitchFamily="34" charset="0"/>
              </a:rPr>
              <a:t>převodem. Pokud není   	jiná možnost, dobře si prodejce prověřte. </a:t>
            </a:r>
            <a:br>
              <a:rPr lang="cs-CZ" sz="3500" b="1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Calibri" panose="020F0502020204030204" pitchFamily="34" charset="0"/>
              </a:rPr>
            </a:br>
            <a:r>
              <a:rPr lang="cs-CZ" sz="3500" b="1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Calibri" panose="020F0502020204030204" pitchFamily="34" charset="0"/>
              </a:rPr>
              <a:t>     </a:t>
            </a:r>
            <a:endParaRPr lang="cs-CZ" sz="35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indent="0">
              <a:lnSpc>
                <a:spcPct val="110000"/>
              </a:lnSpc>
              <a:buClr>
                <a:srgbClr val="90C226"/>
              </a:buClr>
              <a:buNone/>
            </a:pPr>
            <a:endParaRPr lang="cs-CZ" sz="3500" b="1" dirty="0">
              <a:solidFill>
                <a:srgbClr val="C00000"/>
              </a:solidFill>
            </a:endParaRP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94361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Platí právo země obchodníka, nebo spotřebitele?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729192"/>
          </a:xfrm>
        </p:spPr>
        <p:txBody>
          <a:bodyPr/>
          <a:lstStyle/>
          <a:p>
            <a:pPr marL="0" indent="0">
              <a:buNone/>
            </a:pPr>
            <a:r>
              <a:rPr lang="cs-CZ" sz="2400" b="1" dirty="0"/>
              <a:t>Tzv. rozhodné právo (Nařízení Řím I.)</a:t>
            </a:r>
          </a:p>
          <a:p>
            <a:r>
              <a:rPr lang="cs-CZ" sz="2400" dirty="0"/>
              <a:t>Pokud se obchodník zaměřuje na stát bydliště spotřebitele (např. web v češtině), řídí se smlouva zpravidla právem tohoto státu (často u e-</a:t>
            </a:r>
            <a:r>
              <a:rPr lang="cs-CZ" sz="2400" dirty="0" err="1"/>
              <a:t>shopů</a:t>
            </a:r>
            <a:r>
              <a:rPr lang="cs-CZ" sz="2400" dirty="0" smtClean="0"/>
              <a:t>).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2400" dirty="0"/>
              <a:t>Právo si lze smluvně zvolit (nelze ale vyloučit ustanovení, od kterých se nelze smluvně odchýlit</a:t>
            </a:r>
            <a:r>
              <a:rPr lang="cs-CZ" sz="2400" dirty="0" smtClean="0"/>
              <a:t>).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2400" dirty="0"/>
              <a:t>Prodej v kamenné prodejně &gt; smlouva se zpravidla řídí právem země </a:t>
            </a:r>
            <a:r>
              <a:rPr lang="cs-CZ" sz="2400" dirty="0" smtClean="0"/>
              <a:t>prodávajícího.</a:t>
            </a:r>
            <a:endParaRPr lang="cs-CZ" sz="2400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9711" y="2151966"/>
            <a:ext cx="2724523" cy="217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9676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Platí právo země obchodníka, nebo spotřebitele?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Všechny státy EU </a:t>
            </a:r>
            <a:r>
              <a:rPr lang="cs-CZ" sz="2400" dirty="0" smtClean="0"/>
              <a:t>-&gt; 2 </a:t>
            </a:r>
            <a:r>
              <a:rPr lang="cs-CZ" sz="2400" dirty="0"/>
              <a:t>roky záruka </a:t>
            </a:r>
            <a:r>
              <a:rPr lang="cs-CZ" sz="2400" dirty="0" smtClean="0"/>
              <a:t>za </a:t>
            </a:r>
            <a:r>
              <a:rPr lang="cs-CZ" sz="2400" dirty="0"/>
              <a:t>jakost při převzetí</a:t>
            </a:r>
          </a:p>
          <a:p>
            <a:r>
              <a:rPr lang="cs-CZ" sz="2400" dirty="0"/>
              <a:t>Rozdíly při uplatnění reklamace</a:t>
            </a:r>
          </a:p>
          <a:p>
            <a:r>
              <a:rPr lang="cs-CZ" sz="2400" dirty="0"/>
              <a:t>0. - 6. měsíc </a:t>
            </a:r>
            <a:endParaRPr lang="cs-CZ" sz="2400" dirty="0" smtClean="0"/>
          </a:p>
          <a:p>
            <a:pPr marL="0" indent="0">
              <a:buNone/>
            </a:pPr>
            <a:r>
              <a:rPr lang="cs-CZ" sz="2400" dirty="0" smtClean="0"/>
              <a:t>    vs.</a:t>
            </a:r>
          </a:p>
          <a:p>
            <a:r>
              <a:rPr lang="cs-CZ" sz="2400" dirty="0" smtClean="0"/>
              <a:t>7</a:t>
            </a:r>
            <a:r>
              <a:rPr lang="cs-CZ" sz="2400" dirty="0"/>
              <a:t>. - </a:t>
            </a:r>
            <a:r>
              <a:rPr lang="cs-CZ" sz="2400" dirty="0" smtClean="0"/>
              <a:t>24. </a:t>
            </a:r>
            <a:r>
              <a:rPr lang="cs-CZ" sz="2400" dirty="0"/>
              <a:t>měsíc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44204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Eurozáruka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Mýtus</a:t>
            </a:r>
          </a:p>
          <a:p>
            <a:endParaRPr lang="cs-CZ" sz="2400" dirty="0"/>
          </a:p>
          <a:p>
            <a:r>
              <a:rPr lang="cs-CZ" sz="2400" dirty="0"/>
              <a:t>Musí být ve formě smluvní </a:t>
            </a:r>
            <a:r>
              <a:rPr lang="cs-CZ" sz="2400" dirty="0" smtClean="0"/>
              <a:t>záruky</a:t>
            </a:r>
            <a:endParaRPr lang="cs-CZ" sz="2400" dirty="0"/>
          </a:p>
          <a:p>
            <a:endParaRPr lang="cs-CZ" sz="2400" dirty="0"/>
          </a:p>
          <a:p>
            <a:r>
              <a:rPr lang="cs-CZ" sz="2400" dirty="0"/>
              <a:t>Často na automobily a elektrospotřebiče</a:t>
            </a:r>
          </a:p>
          <a:p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2392" y="196490"/>
            <a:ext cx="3171610" cy="346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2160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Odstoupení od smlouvy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570009"/>
            <a:ext cx="8596668" cy="447135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400" b="1" dirty="0"/>
              <a:t>Pouze při nákupu na dálku</a:t>
            </a:r>
          </a:p>
          <a:p>
            <a:r>
              <a:rPr lang="cs-CZ" sz="2400" dirty="0"/>
              <a:t>Nelze při nákupu v kamenné prodejně (pouze smluvně</a:t>
            </a:r>
            <a:r>
              <a:rPr lang="cs-CZ" sz="2400" dirty="0" smtClean="0"/>
              <a:t>)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2400" dirty="0"/>
              <a:t>Lhůta 14 dnů od dodání zboží (v celé EU</a:t>
            </a:r>
            <a:r>
              <a:rPr lang="cs-CZ" sz="2400" dirty="0" smtClean="0"/>
              <a:t>)</a:t>
            </a:r>
          </a:p>
          <a:p>
            <a:pPr marL="0" indent="0">
              <a:buNone/>
            </a:pPr>
            <a:endParaRPr lang="cs-CZ" sz="2400" dirty="0" smtClean="0"/>
          </a:p>
          <a:p>
            <a:r>
              <a:rPr lang="cs-CZ" sz="2400" dirty="0" smtClean="0"/>
              <a:t>Bez </a:t>
            </a:r>
            <a:r>
              <a:rPr lang="cs-CZ" sz="2400" dirty="0"/>
              <a:t>udání důvodu a bez sankce (jen nutné náklady</a:t>
            </a:r>
            <a:r>
              <a:rPr lang="cs-CZ" sz="2400" dirty="0" smtClean="0"/>
              <a:t>)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2400" dirty="0"/>
              <a:t>Vrácení plnění do 14 </a:t>
            </a:r>
            <a:r>
              <a:rPr lang="cs-CZ" sz="2400" dirty="0" smtClean="0"/>
              <a:t>dnů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2400" dirty="0"/>
              <a:t>Výjimky (audio, video, upravené zboží, rychlá zkáza…)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27918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Řešení reklamace v jiné zemi EU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Jak uplatnit reklamaci?</a:t>
            </a:r>
          </a:p>
          <a:p>
            <a:endParaRPr lang="cs-CZ" sz="2400" dirty="0"/>
          </a:p>
          <a:p>
            <a:r>
              <a:rPr lang="cs-CZ" sz="2400" dirty="0"/>
              <a:t>Jaká je lhůta pro vyřízení reklamace?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5770639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Řešení reklamace v jiné zemi EU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268083"/>
            <a:ext cx="8596668" cy="4773279"/>
          </a:xfrm>
        </p:spPr>
        <p:txBody>
          <a:bodyPr>
            <a:normAutofit/>
          </a:bodyPr>
          <a:lstStyle/>
          <a:p>
            <a:r>
              <a:rPr lang="cs-CZ" sz="2400" dirty="0"/>
              <a:t>Evropské spotřebitelské centrum vám pomůže případný spor řešit mimosoudní cestou ve spolupráci s jejich kolegy v dané </a:t>
            </a:r>
            <a:r>
              <a:rPr lang="cs-CZ" sz="2400" dirty="0" smtClean="0"/>
              <a:t>zemi podnikatele. </a:t>
            </a:r>
          </a:p>
          <a:p>
            <a:pPr marL="0" indent="0">
              <a:buNone/>
            </a:pPr>
            <a:endParaRPr lang="cs-CZ" sz="2400" dirty="0" smtClean="0"/>
          </a:p>
          <a:p>
            <a:r>
              <a:rPr lang="cs-CZ" sz="2400" dirty="0" smtClean="0"/>
              <a:t>Stačí </a:t>
            </a:r>
            <a:r>
              <a:rPr lang="cs-CZ" sz="2400" dirty="0"/>
              <a:t>přiložit </a:t>
            </a:r>
            <a:r>
              <a:rPr lang="cs-CZ" sz="2400" dirty="0" smtClean="0"/>
              <a:t>elektronicky vydaný či naskenovaný </a:t>
            </a:r>
            <a:r>
              <a:rPr lang="cs-CZ" sz="2400" dirty="0"/>
              <a:t>doklad o zakoupení zboží, dále </a:t>
            </a:r>
            <a:r>
              <a:rPr lang="cs-CZ" sz="2400" dirty="0" smtClean="0"/>
              <a:t>elektronickou či naskenovanou </a:t>
            </a:r>
            <a:r>
              <a:rPr lang="cs-CZ" sz="2400" dirty="0"/>
              <a:t>komunikaci s obchodníkem, případně další příslušné dokumenty. </a:t>
            </a:r>
            <a:endParaRPr lang="cs-CZ" sz="2400" dirty="0" smtClean="0"/>
          </a:p>
          <a:p>
            <a:pPr marL="0" indent="0">
              <a:buNone/>
            </a:pPr>
            <a:endParaRPr lang="cs-CZ" sz="2400" dirty="0" smtClean="0"/>
          </a:p>
          <a:p>
            <a:r>
              <a:rPr lang="cs-CZ" sz="2400" dirty="0" smtClean="0"/>
              <a:t>Elektronický </a:t>
            </a:r>
            <a:r>
              <a:rPr lang="cs-CZ" sz="2400" dirty="0"/>
              <a:t>formulář najdete na stránkách </a:t>
            </a:r>
            <a:r>
              <a:rPr lang="cs-CZ" sz="2400" dirty="0" smtClean="0"/>
              <a:t>www.evropskyspotrebitel.cz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2487746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Vaše práva při nakupování v EU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354347"/>
            <a:ext cx="8596668" cy="4687015"/>
          </a:xfrm>
        </p:spPr>
        <p:txBody>
          <a:bodyPr/>
          <a:lstStyle/>
          <a:p>
            <a:pPr marL="0" indent="0">
              <a:buNone/>
            </a:pPr>
            <a:r>
              <a:rPr lang="cs-CZ" sz="2400" b="1" dirty="0"/>
              <a:t>Síť Evropských spotřebitelských center (ECC-Net)</a:t>
            </a:r>
          </a:p>
          <a:p>
            <a:r>
              <a:rPr lang="cs-CZ" sz="2400" dirty="0"/>
              <a:t>Práva spotřebitelů při nakupování v jiných zemích EU</a:t>
            </a:r>
          </a:p>
          <a:p>
            <a:r>
              <a:rPr lang="cs-CZ" sz="2400" dirty="0"/>
              <a:t>30 členů (členské státy EU, Norsko a Island)</a:t>
            </a:r>
          </a:p>
          <a:p>
            <a:r>
              <a:rPr lang="cs-CZ" sz="2400" dirty="0"/>
              <a:t>Jak v praxi funguje pomoc spotřebitelům?</a:t>
            </a:r>
          </a:p>
          <a:p>
            <a:r>
              <a:rPr lang="cs-CZ" sz="2400" dirty="0"/>
              <a:t>Kdo a jak se může obrátit na síť ESC?</a:t>
            </a:r>
          </a:p>
          <a:p>
            <a:r>
              <a:rPr lang="cs-CZ" sz="2400" dirty="0"/>
              <a:t>Co udělat, jste-li v přeshraničním sporu</a:t>
            </a:r>
            <a:r>
              <a:rPr lang="cs-CZ" sz="2400" dirty="0" smtClean="0"/>
              <a:t>?</a:t>
            </a:r>
            <a:endParaRPr lang="cs-CZ" sz="2400" dirty="0"/>
          </a:p>
          <a:p>
            <a:r>
              <a:rPr lang="cs-CZ" sz="2400" dirty="0"/>
              <a:t>Kolik to stojí? </a:t>
            </a:r>
          </a:p>
          <a:p>
            <a:r>
              <a:rPr lang="cs-CZ" sz="2400" dirty="0"/>
              <a:t>Služby sítě ESC jsou bezplatné. 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0939" y="3131538"/>
            <a:ext cx="2170364" cy="187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835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Evropské spotřebitelské centrum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Aplikace „ECC-Net: </a:t>
            </a:r>
            <a:r>
              <a:rPr lang="cs-CZ" sz="2400" dirty="0" err="1"/>
              <a:t>Travel</a:t>
            </a:r>
            <a:r>
              <a:rPr lang="cs-CZ" sz="2400" dirty="0" smtClean="0"/>
              <a:t>“</a:t>
            </a:r>
          </a:p>
          <a:p>
            <a:pPr marL="0" indent="0" algn="just">
              <a:buNone/>
            </a:pPr>
            <a:r>
              <a:rPr lang="cs-CZ" sz="2400" dirty="0" smtClean="0"/>
              <a:t>Aplikace na cesty po EU s frázemi pro uplatnění reklamace </a:t>
            </a:r>
            <a:br>
              <a:rPr lang="cs-CZ" sz="2400" dirty="0" smtClean="0"/>
            </a:br>
            <a:r>
              <a:rPr lang="cs-CZ" sz="2400" dirty="0" smtClean="0"/>
              <a:t>v 25 jazycích pro různé oblasti (nákup zboží, ubytovací služby, půjčovny aut, různé druhy dopravy….). </a:t>
            </a:r>
          </a:p>
          <a:p>
            <a:pPr marL="0" indent="0" algn="just">
              <a:buNone/>
            </a:pPr>
            <a:r>
              <a:rPr lang="cs-CZ" sz="2400" dirty="0" smtClean="0"/>
              <a:t>Lze ji zdarma stáhnout ve všech obchodech </a:t>
            </a:r>
            <a:endParaRPr lang="cs-CZ" sz="2400" dirty="0"/>
          </a:p>
          <a:p>
            <a:pPr marL="0" indent="0" algn="just">
              <a:buNone/>
            </a:pPr>
            <a:r>
              <a:rPr lang="cs-CZ" sz="2400" dirty="0" smtClean="0"/>
              <a:t>s mobilními aplikacemi.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5429" y="3496158"/>
            <a:ext cx="4608975" cy="345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1654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Evropské spotřebitelské centrum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380227"/>
            <a:ext cx="8596668" cy="4661136"/>
          </a:xfrm>
        </p:spPr>
        <p:txBody>
          <a:bodyPr>
            <a:normAutofit/>
          </a:bodyPr>
          <a:lstStyle/>
          <a:p>
            <a:r>
              <a:rPr lang="cs-CZ" sz="2400" b="1" dirty="0"/>
              <a:t>Evropské spotřebitelské centrum ČR</a:t>
            </a:r>
            <a:r>
              <a:rPr lang="cs-CZ" sz="2400" dirty="0"/>
              <a:t> (ESC ČR) poskytuje informace o právech spotřebitelů na společném evropském trhu a bezplatně pomáhá a radí spotřebitelům v jejich sporech s obchodníky z jiných zemí Evropské unie, Norska a Islandu. </a:t>
            </a:r>
            <a:endParaRPr lang="cs-CZ" sz="2400" dirty="0" smtClean="0"/>
          </a:p>
          <a:p>
            <a:endParaRPr lang="cs-CZ" sz="2400" dirty="0"/>
          </a:p>
          <a:p>
            <a:r>
              <a:rPr lang="cs-CZ" sz="2400" dirty="0"/>
              <a:t>Financováno je </a:t>
            </a:r>
            <a:r>
              <a:rPr lang="cs-CZ" sz="2400" b="1" dirty="0">
                <a:hlinkClick r:id="rId2"/>
              </a:rPr>
              <a:t>Evropskou komisí</a:t>
            </a:r>
            <a:r>
              <a:rPr lang="cs-CZ" sz="2400" dirty="0"/>
              <a:t> a Českou obchodní inspekcí, při níž působí</a:t>
            </a:r>
            <a:r>
              <a:rPr lang="cs-CZ" sz="2400" dirty="0" smtClean="0"/>
              <a:t>.</a:t>
            </a:r>
          </a:p>
          <a:p>
            <a:endParaRPr lang="cs-CZ" sz="2400" dirty="0"/>
          </a:p>
          <a:p>
            <a:r>
              <a:rPr lang="cs-CZ" sz="2400" b="1" dirty="0"/>
              <a:t>Webové stránky ESC</a:t>
            </a:r>
            <a:r>
              <a:rPr lang="cs-CZ" sz="2400" dirty="0"/>
              <a:t> jsou na adrese </a:t>
            </a:r>
            <a:r>
              <a:rPr lang="cs-CZ" sz="2400" b="1" dirty="0">
                <a:hlinkClick r:id="rId3" tooltip="Odkaz na Evropské spotřebitelské centrum"/>
              </a:rPr>
              <a:t>www.evropskyspotrebitel.cz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3347769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Vám za pozornost.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b="1" dirty="0"/>
              <a:t>www.EvropskySpotrebitel.cz	 	</a:t>
            </a:r>
          </a:p>
          <a:p>
            <a:r>
              <a:rPr lang="cs-CZ" sz="2400" b="1" dirty="0"/>
              <a:t>esc@coi.cz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4102" y="4114799"/>
            <a:ext cx="2428747" cy="210068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8820" y="4907729"/>
            <a:ext cx="1935182" cy="51688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8820" y="5654808"/>
            <a:ext cx="1852954" cy="56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7365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Evropské spotřebitelské centrum 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562" y="1354348"/>
            <a:ext cx="8118947" cy="4566908"/>
          </a:xfrm>
        </p:spPr>
      </p:pic>
    </p:spTree>
    <p:extLst>
      <p:ext uri="{BB962C8B-B14F-4D97-AF65-F5344CB8AC3E}">
        <p14:creationId xmlns:p14="http://schemas.microsoft.com/office/powerpoint/2010/main" val="37986906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Vaše práva v EU – nákup online</a:t>
            </a:r>
            <a:r>
              <a:rPr lang="cs-CZ" b="1" dirty="0"/>
              <a:t/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2400" b="1" dirty="0"/>
              <a:t> Jak se nestát obětí podvodu na internetu?</a:t>
            </a:r>
          </a:p>
          <a:p>
            <a:endParaRPr lang="cs-CZ" sz="2400" b="1" dirty="0"/>
          </a:p>
          <a:p>
            <a:r>
              <a:rPr lang="cs-CZ" sz="2400" b="1" dirty="0"/>
              <a:t>Je opravdu tak výhodné platit na dobírku? </a:t>
            </a:r>
          </a:p>
          <a:p>
            <a:endParaRPr lang="cs-CZ" sz="2400" b="1" dirty="0"/>
          </a:p>
          <a:p>
            <a:r>
              <a:rPr lang="cs-CZ" sz="2400" b="1" dirty="0"/>
              <a:t>Proč je lepší platit kartou? </a:t>
            </a:r>
          </a:p>
          <a:p>
            <a:endParaRPr lang="cs-CZ" sz="2400" b="1" dirty="0"/>
          </a:p>
          <a:p>
            <a:r>
              <a:rPr lang="cs-CZ" sz="2400" b="1" dirty="0"/>
              <a:t>Platí právo země obchodníka, nebo spotřebitele?</a:t>
            </a:r>
          </a:p>
          <a:p>
            <a:endParaRPr lang="cs-CZ" sz="2400" b="1" dirty="0"/>
          </a:p>
          <a:p>
            <a:r>
              <a:rPr lang="cs-CZ" sz="2400" b="1" dirty="0"/>
              <a:t>Odstoupení od smlouvy bez udání </a:t>
            </a:r>
            <a:r>
              <a:rPr lang="cs-CZ" sz="2400" b="1" dirty="0" smtClean="0"/>
              <a:t>důvodu.</a:t>
            </a:r>
            <a:endParaRPr lang="cs-CZ" sz="2400" b="1" dirty="0"/>
          </a:p>
          <a:p>
            <a:pPr marL="0" indent="0">
              <a:buNone/>
            </a:pPr>
            <a:endParaRPr lang="cs-CZ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3407" y="1188502"/>
            <a:ext cx="4663410" cy="3497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8229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Evropské spotřebitelské centrum 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68" y="1535210"/>
            <a:ext cx="8012117" cy="4506816"/>
          </a:xfrm>
        </p:spPr>
      </p:pic>
    </p:spTree>
    <p:extLst>
      <p:ext uri="{BB962C8B-B14F-4D97-AF65-F5344CB8AC3E}">
        <p14:creationId xmlns:p14="http://schemas.microsoft.com/office/powerpoint/2010/main" val="21907644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Evropské spotřebitelské centrum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509623"/>
            <a:ext cx="8596668" cy="5011947"/>
          </a:xfrm>
        </p:spPr>
        <p:txBody>
          <a:bodyPr>
            <a:normAutofit/>
          </a:bodyPr>
          <a:lstStyle/>
          <a:p>
            <a:r>
              <a:rPr lang="cs-CZ" sz="2400" b="1" dirty="0"/>
              <a:t>základní rady pro nákup zboží ze </a:t>
            </a:r>
            <a:r>
              <a:rPr lang="cs-CZ" sz="2400" b="1" dirty="0" smtClean="0"/>
              <a:t>zahraničí</a:t>
            </a:r>
            <a:endParaRPr lang="cs-CZ" sz="2400" b="1" dirty="0"/>
          </a:p>
          <a:p>
            <a:pPr marL="0" indent="0">
              <a:buNone/>
            </a:pPr>
            <a:r>
              <a:rPr lang="cs-CZ" sz="2400" dirty="0" smtClean="0"/>
              <a:t> </a:t>
            </a:r>
            <a:r>
              <a:rPr lang="cs-CZ" sz="2400" dirty="0"/>
              <a:t>- zadejte do internetového vyhledavače údaje o společnosti. Pozorně pročtěte recenze</a:t>
            </a:r>
            <a:r>
              <a:rPr lang="cs-CZ" sz="2400" dirty="0" smtClean="0"/>
              <a:t>.</a:t>
            </a:r>
          </a:p>
          <a:p>
            <a:pPr marL="0" indent="0">
              <a:buNone/>
            </a:pPr>
            <a:r>
              <a:rPr lang="cs-CZ" sz="2400" dirty="0" smtClean="0"/>
              <a:t> </a:t>
            </a:r>
          </a:p>
          <a:p>
            <a:pPr marL="0" indent="0">
              <a:buNone/>
            </a:pPr>
            <a:r>
              <a:rPr lang="cs-CZ" sz="2400" dirty="0" smtClean="0"/>
              <a:t>Při </a:t>
            </a:r>
            <a:r>
              <a:rPr lang="cs-CZ" sz="2400" dirty="0"/>
              <a:t>nákupech na elektronických tržištích buďte zvlášť opatrní. Neobchodují tam totiž jen firmy či živnostníci, ale i soukromé osoby, u kterých se nemůžete dožadovat žádných spotřebitelských práv či </a:t>
            </a:r>
            <a:r>
              <a:rPr lang="cs-CZ" sz="2400" dirty="0" smtClean="0"/>
              <a:t>záruk.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0478" y="4742667"/>
            <a:ext cx="2663410" cy="188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2972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Evropské spotřebitelské centrum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Ačkoli se můžou nákupy ze zahraničí zdát velmi výhodné, je zapotřebí spočítat si další náklady s objednávkou spojené. Právě poštovné a balné se nejen u jednotlivých zemí, ale také u jednotlivých prodejců, výrazně liší. Mnohdy právě kvůli výši poplatků vyjde nákup u nás </a:t>
            </a:r>
            <a:r>
              <a:rPr lang="cs-CZ" sz="2400" dirty="0" smtClean="0"/>
              <a:t>levněji.</a:t>
            </a:r>
            <a:endParaRPr lang="cs-CZ" sz="24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092" y="4575329"/>
            <a:ext cx="2800824" cy="196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1891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Nenechte se na internetu napálit</a:t>
            </a:r>
            <a:br>
              <a:rPr lang="pt-BR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682151"/>
            <a:ext cx="8596668" cy="4359211"/>
          </a:xfrm>
        </p:spPr>
        <p:txBody>
          <a:bodyPr>
            <a:normAutofit fontScale="92500" lnSpcReduction="20000"/>
          </a:bodyPr>
          <a:lstStyle/>
          <a:p>
            <a:r>
              <a:rPr lang="cs-CZ" sz="2600" dirty="0"/>
              <a:t>Neregulovanost internetu &gt; prostor pro protiprávní činnost všeho druhu</a:t>
            </a:r>
          </a:p>
          <a:p>
            <a:endParaRPr lang="cs-CZ" sz="2600" dirty="0"/>
          </a:p>
          <a:p>
            <a:r>
              <a:rPr lang="cs-CZ" sz="2600" dirty="0"/>
              <a:t>JAK SE VYHNOUT PODVODU?</a:t>
            </a:r>
          </a:p>
          <a:p>
            <a:r>
              <a:rPr lang="cs-CZ" sz="2600" dirty="0"/>
              <a:t>Doporučení jiných uživatelů</a:t>
            </a:r>
          </a:p>
          <a:p>
            <a:r>
              <a:rPr lang="cs-CZ" sz="2600" dirty="0"/>
              <a:t>Prověření obchodníka (doména, web, rejstříky…)</a:t>
            </a:r>
          </a:p>
          <a:p>
            <a:r>
              <a:rPr lang="cs-CZ" sz="2600" dirty="0"/>
              <a:t>Informační povinnost (telefon, email, adresa…)</a:t>
            </a:r>
          </a:p>
          <a:p>
            <a:r>
              <a:rPr lang="cs-CZ" sz="2600" dirty="0"/>
              <a:t>Zdravý rozum („je-li něco extrémně výhodné, je to obvykle podvod“)</a:t>
            </a:r>
            <a:br>
              <a:rPr lang="cs-CZ" sz="2600" dirty="0"/>
            </a:br>
            <a:endParaRPr lang="cs-CZ" sz="2600" dirty="0"/>
          </a:p>
          <a:p>
            <a:r>
              <a:rPr lang="cs-CZ" sz="2600" dirty="0"/>
              <a:t>Návod: www.evropskyspotrebitel.cz/podvod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4540" y="2860234"/>
            <a:ext cx="1998048" cy="200304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8596" y="2069479"/>
            <a:ext cx="3493698" cy="93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7410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Způsob platby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Souvisí s prevencí podvodů</a:t>
            </a:r>
          </a:p>
          <a:p>
            <a:r>
              <a:rPr lang="cs-CZ" sz="2400" dirty="0"/>
              <a:t>Vyžadování platby předem převodem</a:t>
            </a:r>
          </a:p>
          <a:p>
            <a:pPr marL="0" indent="0">
              <a:buNone/>
            </a:pPr>
            <a:r>
              <a:rPr lang="cs-CZ" sz="2400" dirty="0" smtClean="0"/>
              <a:t>vs</a:t>
            </a:r>
            <a:r>
              <a:rPr lang="cs-CZ" sz="2400" dirty="0"/>
              <a:t>.</a:t>
            </a:r>
          </a:p>
          <a:p>
            <a:r>
              <a:rPr lang="cs-CZ" sz="2400" dirty="0"/>
              <a:t>Platba kartou (chargeback!)</a:t>
            </a:r>
          </a:p>
          <a:p>
            <a:r>
              <a:rPr lang="cs-CZ" sz="2400" dirty="0"/>
              <a:t>Virtuální peněženky (PayPal apod.)</a:t>
            </a:r>
          </a:p>
          <a:p>
            <a:r>
              <a:rPr lang="cs-CZ" sz="2400" dirty="0"/>
              <a:t>Úskalí dobírky – případ cihla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2902" y="3458277"/>
            <a:ext cx="4479181" cy="291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8220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Faseta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388</TotalTime>
  <Words>776</Words>
  <Application>Microsoft Office PowerPoint</Application>
  <PresentationFormat>Vlastní</PresentationFormat>
  <Paragraphs>110</Paragraphs>
  <Slides>20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Faseta</vt:lpstr>
      <vt:lpstr>Nákupy v e-shopech mimo ČR </vt:lpstr>
      <vt:lpstr>Evropské spotřebitelské centrum </vt:lpstr>
      <vt:lpstr>Evropské spotřebitelské centrum </vt:lpstr>
      <vt:lpstr>Vaše práva v EU – nákup online </vt:lpstr>
      <vt:lpstr>Evropské spotřebitelské centrum </vt:lpstr>
      <vt:lpstr>Evropské spotřebitelské centrum </vt:lpstr>
      <vt:lpstr>Evropské spotřebitelské centrum </vt:lpstr>
      <vt:lpstr>Nenechte se na internetu napálit </vt:lpstr>
      <vt:lpstr>Způsob platby </vt:lpstr>
      <vt:lpstr>Způsob platby </vt:lpstr>
      <vt:lpstr>Způsob platby</vt:lpstr>
      <vt:lpstr>Platí právo země obchodníka, nebo spotřebitele? </vt:lpstr>
      <vt:lpstr>Platí právo země obchodníka, nebo spotřebitele? </vt:lpstr>
      <vt:lpstr>Eurozáruka</vt:lpstr>
      <vt:lpstr>Odstoupení od smlouvy</vt:lpstr>
      <vt:lpstr>Řešení reklamace v jiné zemi EU</vt:lpstr>
      <vt:lpstr>Řešení reklamace v jiné zemi EU</vt:lpstr>
      <vt:lpstr>Vaše práva při nakupování v EU </vt:lpstr>
      <vt:lpstr>Evropské spotřebitelské centrum </vt:lpstr>
      <vt:lpstr>Děkuji Vám za pozornost.</vt:lpstr>
    </vt:vector>
  </TitlesOfParts>
  <Company>Česká obchodní inspekce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Evropské spotřebitelské centrum</dc:title>
  <dc:creator>Divišová Ivana, Mgr.</dc:creator>
  <cp:lastModifiedBy>Richard Tichý</cp:lastModifiedBy>
  <cp:revision>43</cp:revision>
  <dcterms:created xsi:type="dcterms:W3CDTF">2015-10-12T07:46:20Z</dcterms:created>
  <dcterms:modified xsi:type="dcterms:W3CDTF">2017-04-07T12:44:24Z</dcterms:modified>
</cp:coreProperties>
</file>