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4" r:id="rId4"/>
    <p:sldId id="257" r:id="rId5"/>
    <p:sldId id="258" r:id="rId6"/>
    <p:sldId id="273" r:id="rId7"/>
    <p:sldId id="259" r:id="rId8"/>
    <p:sldId id="260" r:id="rId9"/>
    <p:sldId id="262" r:id="rId10"/>
    <p:sldId id="263" r:id="rId11"/>
    <p:sldId id="264" r:id="rId12"/>
    <p:sldId id="278" r:id="rId13"/>
    <p:sldId id="265" r:id="rId14"/>
    <p:sldId id="266" r:id="rId15"/>
    <p:sldId id="275" r:id="rId16"/>
    <p:sldId id="267" r:id="rId17"/>
    <p:sldId id="277" r:id="rId18"/>
    <p:sldId id="276" r:id="rId19"/>
    <p:sldId id="268" r:id="rId20"/>
    <p:sldId id="271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ABA381-4B71-441C-8837-DFCD19A4AEF6}">
          <p14:sldIdLst>
            <p14:sldId id="256"/>
            <p14:sldId id="272"/>
            <p14:sldId id="274"/>
            <p14:sldId id="257"/>
            <p14:sldId id="258"/>
            <p14:sldId id="273"/>
            <p14:sldId id="259"/>
            <p14:sldId id="260"/>
            <p14:sldId id="262"/>
            <p14:sldId id="263"/>
            <p14:sldId id="264"/>
            <p14:sldId id="278"/>
            <p14:sldId id="265"/>
            <p14:sldId id="266"/>
            <p14:sldId id="275"/>
            <p14:sldId id="267"/>
            <p14:sldId id="277"/>
            <p14:sldId id="276"/>
            <p14:sldId id="268"/>
            <p14:sldId id="271"/>
          </p14:sldIdLst>
        </p14:section>
        <p14:section name="Oddíl bez názvu" id="{36216C01-8712-4B5F-A231-216F0EA3B5C1}">
          <p14:sldIdLst>
            <p14:sldId id="269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est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test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.justice.cz;www.ares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927" y="3943437"/>
            <a:ext cx="7766936" cy="997085"/>
          </a:xfrm>
        </p:spPr>
        <p:txBody>
          <a:bodyPr/>
          <a:lstStyle/>
          <a:p>
            <a:pPr algn="ctr"/>
            <a:r>
              <a:rPr lang="cs-CZ" b="1" dirty="0"/>
              <a:t>Bezpečný nákup </a:t>
            </a:r>
            <a:br>
              <a:rPr lang="cs-CZ" b="1" dirty="0"/>
            </a:br>
            <a:r>
              <a:rPr lang="cs-CZ" b="1" dirty="0"/>
              <a:t>na internetu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201297"/>
            <a:ext cx="7766936" cy="946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Ing. Jan Novák</a:t>
            </a:r>
          </a:p>
          <a:p>
            <a:r>
              <a:rPr lang="cs-CZ" sz="2000" dirty="0" smtClean="0"/>
              <a:t>Česká obchodní inspekce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90" y="181155"/>
            <a:ext cx="3383442" cy="2392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12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</a:rPr>
              <a:t>Vrácení </a:t>
            </a:r>
            <a:r>
              <a:rPr lang="cs-CZ" dirty="0" smtClean="0">
                <a:solidFill>
                  <a:srgbClr val="90C226"/>
                </a:solidFill>
              </a:rPr>
              <a:t>peněz při odstoupení od 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091" y="1319842"/>
            <a:ext cx="8596668" cy="5287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 smtClean="0"/>
          </a:p>
          <a:p>
            <a:r>
              <a:rPr lang="cs-CZ" sz="2400" dirty="0" smtClean="0"/>
              <a:t>prodejce </a:t>
            </a:r>
            <a:r>
              <a:rPr lang="cs-CZ" sz="2400" dirty="0"/>
              <a:t>je povinen </a:t>
            </a:r>
            <a:r>
              <a:rPr lang="cs-CZ" sz="2400" b="1" dirty="0" smtClean="0"/>
              <a:t>vrátit </a:t>
            </a:r>
            <a:r>
              <a:rPr lang="cs-CZ" sz="2400" b="1" dirty="0"/>
              <a:t>náklady na dodání</a:t>
            </a:r>
            <a:r>
              <a:rPr lang="cs-CZ" sz="2400" dirty="0"/>
              <a:t>, které jste </a:t>
            </a:r>
            <a:r>
              <a:rPr lang="cs-CZ" sz="2400" dirty="0" smtClean="0"/>
              <a:t>uhradili, </a:t>
            </a:r>
            <a:r>
              <a:rPr lang="cs-CZ" sz="2400" dirty="0"/>
              <a:t>a to do 14 dnů od odstoupení od </a:t>
            </a:r>
            <a:r>
              <a:rPr lang="cs-CZ" sz="2400" dirty="0" smtClean="0"/>
              <a:t>smlouvy (odeslání </a:t>
            </a:r>
            <a:r>
              <a:rPr lang="cs-CZ" sz="2400" dirty="0"/>
              <a:t>zboží zpět </a:t>
            </a:r>
            <a:r>
              <a:rPr lang="cs-CZ" sz="2400" dirty="0" smtClean="0"/>
              <a:t>k prodejci  </a:t>
            </a:r>
            <a:r>
              <a:rPr lang="cs-CZ" sz="2400" dirty="0"/>
              <a:t>hradíte </a:t>
            </a:r>
            <a:r>
              <a:rPr lang="cs-CZ" sz="2400" dirty="0" smtClean="0"/>
              <a:t>sami!)</a:t>
            </a:r>
          </a:p>
          <a:p>
            <a:r>
              <a:rPr lang="cs-CZ" sz="2400" b="1" dirty="0" smtClean="0"/>
              <a:t>částku </a:t>
            </a:r>
            <a:r>
              <a:rPr lang="cs-CZ" sz="2400" b="1" dirty="0"/>
              <a:t>za </a:t>
            </a:r>
            <a:r>
              <a:rPr lang="cs-CZ" sz="2400" b="1" dirty="0" smtClean="0"/>
              <a:t>zaplacené zboží </a:t>
            </a:r>
            <a:r>
              <a:rPr lang="cs-CZ" sz="2400" dirty="0" smtClean="0"/>
              <a:t>je prodejce povinen </a:t>
            </a:r>
            <a:r>
              <a:rPr lang="cs-CZ" sz="2400" dirty="0"/>
              <a:t>vrátit do </a:t>
            </a:r>
            <a:r>
              <a:rPr lang="cs-CZ" sz="2400" dirty="0" smtClean="0"/>
              <a:t>14 </a:t>
            </a:r>
            <a:r>
              <a:rPr lang="cs-CZ" sz="2400" dirty="0"/>
              <a:t>dnů od odstoupení od </a:t>
            </a:r>
            <a:r>
              <a:rPr lang="cs-CZ" sz="2400" dirty="0" smtClean="0"/>
              <a:t>smlouvy</a:t>
            </a:r>
          </a:p>
          <a:p>
            <a:r>
              <a:rPr lang="cs-CZ" sz="2400" dirty="0" smtClean="0"/>
              <a:t>při nedodržení termínu -  vyzvěte prodávajícího k nápravě (pokud nedojde k nápravě  - žaloba na vydání platebního rozkazu)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POZOR!</a:t>
            </a:r>
          </a:p>
          <a:p>
            <a:r>
              <a:rPr lang="cs-CZ" sz="2400" b="1" dirty="0" smtClean="0"/>
              <a:t>při </a:t>
            </a:r>
            <a:r>
              <a:rPr lang="cs-CZ" sz="2400" b="1" dirty="0"/>
              <a:t>známkách použití zboží může prodávající úměrně snížit vracenou částku, např. o míru opotřebení nebo o náklady na uvedení výrobku  do prodejného </a:t>
            </a:r>
            <a:r>
              <a:rPr lang="cs-CZ" sz="2400" b="1" dirty="0" smtClean="0"/>
              <a:t>stavu </a:t>
            </a:r>
            <a:endParaRPr lang="cs-CZ" sz="2400" b="1" dirty="0"/>
          </a:p>
          <a:p>
            <a:pPr marL="0" indent="0">
              <a:buNone/>
            </a:pPr>
            <a:endParaRPr lang="cs-CZ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516" y="3312434"/>
            <a:ext cx="2115078" cy="1976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65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</p:spPr>
        <p:txBody>
          <a:bodyPr/>
          <a:lstStyle/>
          <a:p>
            <a:r>
              <a:rPr lang="cs-CZ" dirty="0" smtClean="0"/>
              <a:t>Vada věci a reklamace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4573"/>
            <a:ext cx="8596668" cy="5187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Odpovědnost prodávajícího za vadné plnění je 24 měsíců od koupě – kupující vady reklamuje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u="sng" dirty="0" smtClean="0"/>
              <a:t>v</a:t>
            </a:r>
            <a:r>
              <a:rPr lang="cs-CZ" sz="2400" u="sng" dirty="0"/>
              <a:t> </a:t>
            </a:r>
            <a:r>
              <a:rPr lang="cs-CZ" sz="2400" u="sng" dirty="0" smtClean="0"/>
              <a:t>e-</a:t>
            </a:r>
            <a:r>
              <a:rPr lang="cs-CZ" sz="2400" u="sng" dirty="0" err="1" smtClean="0"/>
              <a:t>shopu</a:t>
            </a:r>
            <a:r>
              <a:rPr lang="cs-CZ" sz="2400" u="sng" dirty="0" smtClean="0"/>
              <a:t> sepisuje reklamaci  spotřebitel </a:t>
            </a:r>
            <a:r>
              <a:rPr lang="cs-CZ" sz="2400" dirty="0" smtClean="0"/>
              <a:t>(reklamační </a:t>
            </a:r>
            <a:r>
              <a:rPr lang="cs-CZ" sz="2400" dirty="0"/>
              <a:t>protokol je v zavedených </a:t>
            </a:r>
            <a:r>
              <a:rPr lang="cs-CZ" sz="2400" dirty="0" smtClean="0"/>
              <a:t>e-</a:t>
            </a:r>
            <a:r>
              <a:rPr lang="cs-CZ" sz="2400" dirty="0" err="1" smtClean="0"/>
              <a:t>shopech</a:t>
            </a:r>
            <a:r>
              <a:rPr lang="cs-CZ" sz="2400" dirty="0" smtClean="0"/>
              <a:t> ke stažení) 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v prodejně </a:t>
            </a:r>
            <a:r>
              <a:rPr lang="cs-CZ" sz="2400" dirty="0" smtClean="0"/>
              <a:t>nebo ve </a:t>
            </a:r>
            <a:r>
              <a:rPr lang="cs-CZ" sz="2400" dirty="0"/>
              <a:t>smluvním servisu </a:t>
            </a:r>
            <a:r>
              <a:rPr lang="cs-CZ" sz="2400" u="sng" dirty="0" smtClean="0"/>
              <a:t>má povinnost vyplnit </a:t>
            </a:r>
            <a:r>
              <a:rPr lang="cs-CZ" sz="2400" dirty="0"/>
              <a:t>reklamační </a:t>
            </a:r>
            <a:r>
              <a:rPr lang="cs-CZ" sz="2400" u="sng" dirty="0" smtClean="0"/>
              <a:t>protokol (</a:t>
            </a:r>
            <a:r>
              <a:rPr lang="cs-CZ" sz="2400" dirty="0" smtClean="0"/>
              <a:t>záznam </a:t>
            </a:r>
            <a:r>
              <a:rPr lang="cs-CZ" sz="2400" dirty="0"/>
              <a:t>o </a:t>
            </a:r>
            <a:r>
              <a:rPr lang="cs-CZ" sz="2400" dirty="0" smtClean="0"/>
              <a:t>reklamaci) </a:t>
            </a:r>
            <a:r>
              <a:rPr lang="cs-CZ" sz="2400" u="sng" dirty="0" smtClean="0"/>
              <a:t>prodávající</a:t>
            </a:r>
            <a:r>
              <a:rPr lang="cs-CZ" sz="2400" u="sng" dirty="0"/>
              <a:t>,</a:t>
            </a:r>
            <a:r>
              <a:rPr lang="cs-CZ" sz="2400" dirty="0"/>
              <a:t> a to včetně </a:t>
            </a:r>
            <a:r>
              <a:rPr lang="cs-CZ" sz="2400" dirty="0" smtClean="0"/>
              <a:t>způsobu vyřízení reklamace</a:t>
            </a:r>
          </a:p>
          <a:p>
            <a:pPr lvl="0">
              <a:buClr>
                <a:srgbClr val="90C226"/>
              </a:buClr>
            </a:pPr>
            <a:endParaRPr lang="cs-CZ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cs-CZ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091" y="4242259"/>
            <a:ext cx="2426163" cy="230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648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Vada věci a reklamace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521" y="1776846"/>
            <a:ext cx="8231701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67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449"/>
          </a:xfrm>
        </p:spPr>
        <p:txBody>
          <a:bodyPr/>
          <a:lstStyle/>
          <a:p>
            <a:r>
              <a:rPr lang="cs-CZ" dirty="0"/>
              <a:t>Reklamace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4043"/>
            <a:ext cx="8596668" cy="500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</a:t>
            </a:r>
            <a:r>
              <a:rPr lang="cs-CZ" sz="2400" b="1" dirty="0" smtClean="0"/>
              <a:t>ráva z vadného plnění lze uplatnit: </a:t>
            </a:r>
          </a:p>
          <a:p>
            <a:pPr marL="0" indent="0">
              <a:buNone/>
            </a:pPr>
            <a:r>
              <a:rPr lang="cs-CZ" sz="2200" dirty="0" smtClean="0"/>
              <a:t>u prodávajícího  ve 24 měsíční lhůtě (pokud není lhůta prodloužena)  a to:   </a:t>
            </a:r>
          </a:p>
          <a:p>
            <a:pPr marL="0" indent="0">
              <a:buNone/>
            </a:pPr>
            <a:r>
              <a:rPr lang="cs-CZ" sz="2200" dirty="0" smtClean="0"/>
              <a:t>				bez dokladu o koupi nebo </a:t>
            </a:r>
            <a:r>
              <a:rPr lang="cs-CZ" sz="2200" dirty="0"/>
              <a:t>záručního </a:t>
            </a:r>
            <a:r>
              <a:rPr lang="cs-CZ" sz="2200" dirty="0" smtClean="0"/>
              <a:t>listu</a:t>
            </a:r>
          </a:p>
          <a:p>
            <a:pPr marL="0" indent="0">
              <a:buNone/>
            </a:pPr>
            <a:r>
              <a:rPr lang="cs-CZ" sz="2200" dirty="0" smtClean="0"/>
              <a:t>				s výpisem z</a:t>
            </a:r>
            <a:r>
              <a:rPr lang="cs-CZ" sz="2200" dirty="0"/>
              <a:t> </a:t>
            </a:r>
            <a:r>
              <a:rPr lang="cs-CZ" sz="2200" dirty="0" smtClean="0"/>
              <a:t>účtu při platbě kartou</a:t>
            </a:r>
          </a:p>
          <a:p>
            <a:pPr marL="0" indent="0">
              <a:buNone/>
            </a:pPr>
            <a:r>
              <a:rPr lang="cs-CZ" sz="2200" dirty="0" smtClean="0"/>
              <a:t> </a:t>
            </a:r>
          </a:p>
          <a:p>
            <a:r>
              <a:rPr lang="cs-CZ" sz="2200" dirty="0"/>
              <a:t>koupi výrobku v konkrétním obchodě je možné prokázat i jinými způsoby (např. svědeckou výpovědí) </a:t>
            </a:r>
            <a:endParaRPr lang="cs-CZ" sz="2200" dirty="0" smtClean="0"/>
          </a:p>
          <a:p>
            <a:r>
              <a:rPr lang="cs-CZ" sz="2200" b="1" dirty="0" smtClean="0"/>
              <a:t>není třeba uchovávat </a:t>
            </a:r>
            <a:r>
              <a:rPr lang="cs-CZ" sz="2200" b="1" dirty="0"/>
              <a:t>původní </a:t>
            </a:r>
            <a:r>
              <a:rPr lang="cs-CZ" sz="2200" b="1" dirty="0" smtClean="0"/>
              <a:t>obal</a:t>
            </a:r>
            <a:r>
              <a:rPr lang="cs-CZ" sz="2200" dirty="0" smtClean="0"/>
              <a:t>, </a:t>
            </a:r>
            <a:r>
              <a:rPr lang="cs-CZ" sz="2200" dirty="0"/>
              <a:t>v </a:t>
            </a:r>
            <a:r>
              <a:rPr lang="cs-CZ" sz="2200" dirty="0" smtClean="0"/>
              <a:t>němž byl </a:t>
            </a:r>
            <a:r>
              <a:rPr lang="cs-CZ" sz="2200" dirty="0"/>
              <a:t>výrobek </a:t>
            </a:r>
            <a:r>
              <a:rPr lang="cs-CZ" sz="2200" dirty="0" smtClean="0"/>
              <a:t>zakoupen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781" y="0"/>
            <a:ext cx="2096347" cy="2096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87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prodávajícího při reklamaci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2"/>
          </a:xfrm>
        </p:spPr>
        <p:txBody>
          <a:bodyPr>
            <a:noAutofit/>
          </a:bodyPr>
          <a:lstStyle/>
          <a:p>
            <a:endParaRPr lang="cs-CZ" sz="2000" dirty="0" smtClean="0"/>
          </a:p>
          <a:p>
            <a:r>
              <a:rPr lang="cs-CZ" sz="2400" dirty="0" smtClean="0"/>
              <a:t>povinnost </a:t>
            </a:r>
            <a:r>
              <a:rPr lang="cs-CZ" sz="2400" b="1" dirty="0"/>
              <a:t>vyřídit reklamaci</a:t>
            </a:r>
            <a:r>
              <a:rPr lang="cs-CZ" sz="2400" dirty="0"/>
              <a:t>, </a:t>
            </a:r>
            <a:r>
              <a:rPr lang="cs-CZ" sz="2400" b="1" dirty="0"/>
              <a:t>včetně odstranění vady, do 30 kalendářních dnů</a:t>
            </a:r>
            <a:r>
              <a:rPr lang="cs-CZ" sz="2400" dirty="0"/>
              <a:t>, pokud </a:t>
            </a:r>
            <a:r>
              <a:rPr lang="cs-CZ" sz="2400" dirty="0" smtClean="0"/>
              <a:t>není dohodnuta (a vyznačena v reklamačním protokolu) doba delší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/>
              <a:t>zamítnutí reklamace </a:t>
            </a:r>
            <a:r>
              <a:rPr lang="cs-CZ" sz="2400" dirty="0" smtClean="0"/>
              <a:t>je prodávající povinen </a:t>
            </a:r>
            <a:r>
              <a:rPr lang="cs-CZ" sz="2400" b="1" dirty="0"/>
              <a:t>písemně </a:t>
            </a:r>
            <a:r>
              <a:rPr lang="cs-CZ" sz="2400" b="1" dirty="0" smtClean="0"/>
              <a:t>odůvodnit</a:t>
            </a:r>
            <a:r>
              <a:rPr lang="cs-CZ" sz="2400" dirty="0" smtClean="0"/>
              <a:t>: např. nedovolená </a:t>
            </a:r>
            <a:r>
              <a:rPr lang="cs-CZ" sz="2400" dirty="0"/>
              <a:t>manipulace s </a:t>
            </a:r>
            <a:r>
              <a:rPr lang="cs-CZ" sz="2400" dirty="0" smtClean="0"/>
              <a:t>výrobkem, mechanické poškození jeho pádem/nárazem…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546" y="4304904"/>
            <a:ext cx="3260785" cy="2302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51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</a:rPr>
              <a:t>Povinnosti prodávajícího při reklamaci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40611"/>
            <a:ext cx="8596668" cy="513271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endParaRPr lang="cs-CZ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cs-CZ" sz="2600" dirty="0"/>
              <a:t>další možný postup při nesouhlasu s důvody zamítnutí reklamace: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cs-CZ" sz="2600" dirty="0"/>
              <a:t>	- vypracování znaleckého posudku a nová reklamace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cs-CZ" sz="2600" dirty="0"/>
              <a:t>	- po neúspěšném pokusu o smír následné podání žaloby. </a:t>
            </a:r>
            <a:endParaRPr lang="cs-CZ" sz="2600" dirty="0" smtClean="0"/>
          </a:p>
          <a:p>
            <a:pPr marL="0" lvl="0" indent="0">
              <a:buClr>
                <a:srgbClr val="90C226"/>
              </a:buClr>
              <a:buNone/>
            </a:pPr>
            <a:endParaRPr lang="cs-CZ" sz="2600" dirty="0"/>
          </a:p>
          <a:p>
            <a:pPr marL="0" lvl="0" indent="0">
              <a:buClr>
                <a:srgbClr val="90C226"/>
              </a:buClr>
              <a:buNone/>
            </a:pPr>
            <a:endParaRPr lang="cs-CZ" sz="2600" dirty="0"/>
          </a:p>
          <a:p>
            <a:pPr marL="457200" lvl="1" indent="0">
              <a:buClr>
                <a:srgbClr val="90C226"/>
              </a:buClr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POZOR!</a:t>
            </a:r>
          </a:p>
          <a:p>
            <a:pPr lvl="1">
              <a:buClr>
                <a:srgbClr val="90C226"/>
              </a:buClr>
            </a:pPr>
            <a:r>
              <a:rPr lang="cs-CZ" sz="2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úspěšnost tohoto postupu však v obou případech záleží na tom, zda byla reklamace skutečně zamítnuta neoprávněně nebo vadu věci způsobil uživatel a k zamítnutí tedy měl prodávající legitimní důvod</a:t>
            </a:r>
            <a:endParaRPr lang="cs-CZ" sz="2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32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se obrátit na ČOI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33577"/>
            <a:ext cx="8596668" cy="4807786"/>
          </a:xfrm>
        </p:spPr>
        <p:txBody>
          <a:bodyPr>
            <a:noAutofit/>
          </a:bodyPr>
          <a:lstStyle/>
          <a:p>
            <a:r>
              <a:rPr lang="cs-CZ" sz="2400" dirty="0" smtClean="0"/>
              <a:t>V</a:t>
            </a:r>
            <a:r>
              <a:rPr lang="cs-CZ" sz="2400" dirty="0"/>
              <a:t> </a:t>
            </a:r>
            <a:r>
              <a:rPr lang="cs-CZ" sz="2400" dirty="0" smtClean="0"/>
              <a:t>případě zjištění, že e-</a:t>
            </a:r>
            <a:r>
              <a:rPr lang="cs-CZ" sz="2400" dirty="0" err="1" smtClean="0"/>
              <a:t>shop</a:t>
            </a:r>
            <a:r>
              <a:rPr lang="cs-CZ" sz="2400" dirty="0" smtClean="0"/>
              <a:t> zákazníky klame, poskytuje nepravdivé, neúplné či zavádějící údaje, je na místě podat podnět ke kontrole, nejlépe  </a:t>
            </a:r>
            <a:r>
              <a:rPr lang="cs-CZ" sz="2400" dirty="0"/>
              <a:t>prostřednictvím e-podatelny </a:t>
            </a:r>
            <a:r>
              <a:rPr lang="cs-CZ" sz="2400" dirty="0" smtClean="0">
                <a:hlinkClick r:id="rId3"/>
              </a:rPr>
              <a:t>www.coi.cz</a:t>
            </a:r>
            <a:r>
              <a:rPr lang="cs-CZ" sz="2400" dirty="0" smtClean="0"/>
              <a:t> (při podezření na podvod kontaktujte policii ČR).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Inspektoři ČOI: </a:t>
            </a:r>
          </a:p>
          <a:p>
            <a:r>
              <a:rPr lang="cs-CZ" sz="2400" dirty="0" smtClean="0"/>
              <a:t>Prověří údaje </a:t>
            </a:r>
            <a:r>
              <a:rPr lang="cs-CZ" sz="2400" dirty="0"/>
              <a:t>o prodejci, </a:t>
            </a:r>
            <a:r>
              <a:rPr lang="cs-CZ" sz="2400" dirty="0" smtClean="0"/>
              <a:t>o nabízených výrobcích, jejich ceně, dostupnosti, informacích o právech při vadném plnění nebo odstoupení od smlouvy.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70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</a:rPr>
              <a:t>Kdy se obrátit na ČOI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cs-CZ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Inspektoři ČOI: </a:t>
            </a:r>
          </a:p>
          <a:p>
            <a:pPr lvl="0">
              <a:buClr>
                <a:srgbClr val="90C226"/>
              </a:buClr>
            </a:pPr>
            <a:r>
              <a:rPr lang="cs-CZ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Kontrolují</a:t>
            </a:r>
            <a:r>
              <a:rPr lang="cs-CZ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zda jsou výrobky řádně označené a zda prodávající dodává ke zboží, u něhož je to třeba, návody k použití/obsluze/údržbě v českém jazyce. Při podezření, že je výrobek nebezpečný, odebírají vzorky k ověření bezpečnosti.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82" y="4182977"/>
            <a:ext cx="2064699" cy="20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1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Kdy se obrátit na ČOI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Při zjištěném porušení těchto povinností vede ČOI s provozovatelem e-</a:t>
            </a: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shopu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řízení o uložení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sankce.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Pokuta je ukládána také za nevyřízení reklamace do 30 dnů nebo nevydání písemného odůvodnění, proč byla reklamace zamítnuta. </a:t>
            </a:r>
          </a:p>
        </p:txBody>
      </p:sp>
    </p:spTree>
    <p:extLst>
      <p:ext uri="{BB962C8B-B14F-4D97-AF65-F5344CB8AC3E}">
        <p14:creationId xmlns:p14="http://schemas.microsoft.com/office/powerpoint/2010/main" val="1270213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další informace: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7095"/>
            <a:ext cx="8596668" cy="4704268"/>
          </a:xfrm>
        </p:spPr>
        <p:txBody>
          <a:bodyPr/>
          <a:lstStyle/>
          <a:p>
            <a:r>
              <a:rPr lang="cs-CZ" b="1" u="sng" dirty="0" smtClean="0">
                <a:solidFill>
                  <a:schemeClr val="accent1"/>
                </a:solidFill>
              </a:rPr>
              <a:t>www.coi.cz</a:t>
            </a:r>
            <a:r>
              <a:rPr lang="cs-CZ" b="1" u="sng" dirty="0" smtClean="0"/>
              <a:t> </a:t>
            </a:r>
            <a:endParaRPr lang="cs-CZ" b="1" dirty="0" smtClean="0"/>
          </a:p>
          <a:p>
            <a:pPr marL="0" indent="0">
              <a:buNone/>
            </a:pPr>
            <a:endParaRPr lang="cs-CZ" b="1" u="sng" dirty="0">
              <a:hlinkClick r:id="rId3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062" y="1314911"/>
            <a:ext cx="7900416" cy="5341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05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nákupu v e-</a:t>
            </a:r>
            <a:r>
              <a:rPr lang="cs-CZ" dirty="0" err="1" smtClean="0"/>
              <a:t>shopu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ověření identity a „důvěryhodnosti“ e-</a:t>
            </a:r>
            <a:r>
              <a:rPr lang="cs-CZ" sz="2400" dirty="0" err="1" smtClean="0"/>
              <a:t>shopu</a:t>
            </a:r>
            <a:endParaRPr lang="cs-CZ" sz="2400" dirty="0" smtClean="0"/>
          </a:p>
          <a:p>
            <a:r>
              <a:rPr lang="cs-CZ" sz="2400" dirty="0" smtClean="0"/>
              <a:t>výběr zboží</a:t>
            </a:r>
          </a:p>
          <a:p>
            <a:r>
              <a:rPr lang="cs-CZ" sz="2400" dirty="0" smtClean="0"/>
              <a:t>platba a převzetí zboží</a:t>
            </a:r>
          </a:p>
          <a:p>
            <a:r>
              <a:rPr lang="cs-CZ" sz="2400" dirty="0" smtClean="0"/>
              <a:t>odstoupení od kupní smlouvy</a:t>
            </a:r>
          </a:p>
          <a:p>
            <a:r>
              <a:rPr lang="cs-CZ" sz="2400" dirty="0" smtClean="0"/>
              <a:t>reklamace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82" y="2918537"/>
            <a:ext cx="3122825" cy="31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najdete informace: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79055"/>
            <a:ext cx="8596668" cy="4462308"/>
          </a:xfrm>
        </p:spPr>
        <p:txBody>
          <a:bodyPr/>
          <a:lstStyle/>
          <a:p>
            <a:r>
              <a:rPr lang="cs-CZ" b="1" u="sng" dirty="0">
                <a:hlinkClick r:id="rId2"/>
              </a:rPr>
              <a:t>www.dtest.cz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1579054"/>
            <a:ext cx="8799576" cy="49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nyní prostor pro Vaše dotazy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804" y="2160588"/>
            <a:ext cx="5824430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09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Vaši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467154"/>
            <a:ext cx="9148153" cy="15355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9600" dirty="0" smtClean="0">
                <a:sym typeface="Wingdings" panose="05000000000000000000" pitchFamily="2" charset="2"/>
              </a:rPr>
              <a:t></a:t>
            </a:r>
            <a:endParaRPr lang="cs-CZ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10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identity prodávajícího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 diskusních fórech   </a:t>
            </a:r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POZOR!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2400" b="1" dirty="0" smtClean="0"/>
              <a:t>pokud chybí údaje o prodávajícím a kontakty na něj jsou nefunkční, pokračování v nákupu znamená vysoké riziko podvodu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4731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identity prodávajícího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2589"/>
            <a:ext cx="8794470" cy="473877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u="sng" dirty="0" smtClean="0"/>
              <a:t>Jak si vybrat důvěryhodný e-</a:t>
            </a:r>
            <a:r>
              <a:rPr lang="cs-CZ" sz="2200" b="1" u="sng" dirty="0" err="1" smtClean="0"/>
              <a:t>shop</a:t>
            </a:r>
            <a:r>
              <a:rPr lang="cs-CZ" sz="2200" b="1" u="sng" dirty="0" smtClean="0"/>
              <a:t>?</a:t>
            </a:r>
          </a:p>
          <a:p>
            <a:r>
              <a:rPr lang="cs-CZ" sz="2200" dirty="0" smtClean="0"/>
              <a:t>na základě doporučení nebo vlastního ověření identity prodávajícího –  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v Obchodním rejstříku/</a:t>
            </a:r>
            <a:r>
              <a:rPr lang="cs-CZ" sz="2200" dirty="0" err="1" smtClean="0"/>
              <a:t>ARESu</a:t>
            </a:r>
            <a:r>
              <a:rPr lang="cs-CZ" sz="2200" dirty="0" smtClean="0"/>
              <a:t> (Rejstřík fyzických podnikajících osob)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podle IČ (</a:t>
            </a:r>
            <a:r>
              <a:rPr lang="cs-CZ" sz="2200" dirty="0"/>
              <a:t>identifikační číslo) na stránkách </a:t>
            </a:r>
            <a:r>
              <a:rPr lang="cs-CZ" sz="2200" dirty="0" smtClean="0"/>
              <a:t>e-</a:t>
            </a:r>
            <a:r>
              <a:rPr lang="cs-CZ" sz="2200" dirty="0" err="1" smtClean="0"/>
              <a:t>shopu</a:t>
            </a:r>
            <a:r>
              <a:rPr lang="cs-CZ" sz="22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www.portal.justice.cz;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 smtClean="0">
                <a:hlinkClick r:id="rId3"/>
              </a:rPr>
              <a:t> www.ares.cz</a:t>
            </a:r>
            <a:endParaRPr lang="cs-CZ" sz="2200" b="1" dirty="0"/>
          </a:p>
          <a:p>
            <a:pPr marL="457200" lvl="1" indent="0">
              <a:buNone/>
            </a:pP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30" y="4220474"/>
            <a:ext cx="2953109" cy="2214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7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9781"/>
            <a:ext cx="8596668" cy="1740619"/>
          </a:xfrm>
        </p:spPr>
        <p:txBody>
          <a:bodyPr/>
          <a:lstStyle/>
          <a:p>
            <a:r>
              <a:rPr lang="cs-CZ" dirty="0" smtClean="0"/>
              <a:t>Portál Justice.cz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1" y="997788"/>
            <a:ext cx="10005256" cy="56279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161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ARES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Titulní stránka ARES – rejstřík fyzických podnikajících osob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04" y="1270000"/>
            <a:ext cx="9780864" cy="55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0C226"/>
                </a:solidFill>
              </a:rPr>
              <a:t>Výběr zboží a objednávka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8743317" cy="5372340"/>
          </a:xfrm>
        </p:spPr>
        <p:txBody>
          <a:bodyPr/>
          <a:lstStyle/>
          <a:p>
            <a:r>
              <a:rPr lang="cs-CZ" sz="2400" u="sng" dirty="0" smtClean="0"/>
              <a:t>vytipujte</a:t>
            </a:r>
            <a:r>
              <a:rPr lang="cs-CZ" sz="2400" dirty="0" smtClean="0"/>
              <a:t> si více e-</a:t>
            </a:r>
            <a:r>
              <a:rPr lang="cs-CZ" sz="2400" dirty="0" err="1" smtClean="0"/>
              <a:t>shopů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dirty="0" smtClean="0"/>
              <a:t>kontrolním telefonátem si </a:t>
            </a:r>
            <a:r>
              <a:rPr lang="cs-CZ" sz="2400" u="sng" dirty="0" smtClean="0"/>
              <a:t>ověřte, </a:t>
            </a:r>
            <a:r>
              <a:rPr lang="cs-CZ" sz="2400" dirty="0" smtClean="0"/>
              <a:t>zda e-</a:t>
            </a:r>
            <a:r>
              <a:rPr lang="cs-CZ" sz="2400" dirty="0" err="1" smtClean="0"/>
              <a:t>shop</a:t>
            </a:r>
            <a:r>
              <a:rPr lang="cs-CZ" sz="2400" dirty="0" smtClean="0"/>
              <a:t> funguje </a:t>
            </a:r>
          </a:p>
          <a:p>
            <a:r>
              <a:rPr lang="cs-CZ" sz="2400" u="sng" dirty="0" smtClean="0"/>
              <a:t>pročtěte</a:t>
            </a:r>
            <a:r>
              <a:rPr lang="cs-CZ" sz="2400" dirty="0" smtClean="0"/>
              <a:t> si Obchodní podmínky, včetně reklamačních</a:t>
            </a:r>
          </a:p>
          <a:p>
            <a:r>
              <a:rPr lang="cs-CZ" sz="2400" u="sng" dirty="0" smtClean="0"/>
              <a:t>porovnejte </a:t>
            </a:r>
            <a:r>
              <a:rPr lang="cs-CZ" sz="2400" u="sng" dirty="0"/>
              <a:t>ceny </a:t>
            </a:r>
            <a:r>
              <a:rPr lang="cs-CZ" sz="2400" dirty="0"/>
              <a:t>u různých </a:t>
            </a:r>
            <a:r>
              <a:rPr lang="cs-CZ" sz="2400" dirty="0" smtClean="0"/>
              <a:t>prodejců</a:t>
            </a:r>
          </a:p>
          <a:p>
            <a:r>
              <a:rPr lang="cs-CZ" sz="2400" u="sng" dirty="0" smtClean="0"/>
              <a:t>zkontrolujte</a:t>
            </a:r>
            <a:r>
              <a:rPr lang="cs-CZ" sz="2400" dirty="0" smtClean="0"/>
              <a:t> objednávku před odesláním </a:t>
            </a: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POZOR!</a:t>
            </a:r>
          </a:p>
          <a:p>
            <a:r>
              <a:rPr lang="cs-CZ" sz="2400" b="1" dirty="0" smtClean="0"/>
              <a:t>výrazně </a:t>
            </a:r>
            <a:r>
              <a:rPr lang="cs-CZ" sz="2400" b="1" dirty="0"/>
              <a:t>nižší cena </a:t>
            </a:r>
            <a:r>
              <a:rPr lang="cs-CZ" sz="2400" b="1" dirty="0" smtClean="0"/>
              <a:t>může být fikce</a:t>
            </a:r>
            <a:endParaRPr lang="cs-CZ" sz="2400" dirty="0"/>
          </a:p>
          <a:p>
            <a:endParaRPr lang="cs-CZ" sz="2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200" b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96" y="4020396"/>
            <a:ext cx="3352505" cy="290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558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platit za nákup v e-</a:t>
            </a:r>
            <a:r>
              <a:rPr lang="cs-CZ" dirty="0" err="1" smtClean="0"/>
              <a:t>shopu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6709"/>
            <a:ext cx="8596668" cy="4764653"/>
          </a:xfrm>
        </p:spPr>
        <p:txBody>
          <a:bodyPr>
            <a:normAutofit fontScale="92500" lnSpcReduction="10000"/>
          </a:bodyPr>
          <a:lstStyle/>
          <a:p>
            <a:r>
              <a:rPr lang="cs-CZ" sz="2400" u="sng" dirty="0" smtClean="0">
                <a:ea typeface="Calibri" panose="020F0502020204030204" pitchFamily="34" charset="0"/>
              </a:rPr>
              <a:t>kartou </a:t>
            </a:r>
            <a:r>
              <a:rPr lang="cs-CZ" sz="2400" dirty="0" smtClean="0">
                <a:ea typeface="Calibri" panose="020F0502020204030204" pitchFamily="34" charset="0"/>
              </a:rPr>
              <a:t>- nejbezpečnější způsob platby </a:t>
            </a:r>
          </a:p>
          <a:p>
            <a:pPr marL="0" indent="0">
              <a:buNone/>
            </a:pPr>
            <a:r>
              <a:rPr lang="cs-CZ" sz="2400" dirty="0" smtClean="0">
                <a:ea typeface="Calibri" panose="020F0502020204030204" pitchFamily="34" charset="0"/>
              </a:rPr>
              <a:t>			systém </a:t>
            </a:r>
            <a:r>
              <a:rPr lang="cs-CZ" sz="2400" dirty="0">
                <a:ea typeface="Calibri" panose="020F0502020204030204" pitchFamily="34" charset="0"/>
              </a:rPr>
              <a:t>zabezpečené platební </a:t>
            </a:r>
            <a:r>
              <a:rPr lang="cs-CZ" sz="2400" dirty="0" smtClean="0">
                <a:ea typeface="Calibri" panose="020F0502020204030204" pitchFamily="34" charset="0"/>
              </a:rPr>
              <a:t>brány </a:t>
            </a:r>
          </a:p>
          <a:p>
            <a:pPr marL="0" indent="0">
              <a:buNone/>
            </a:pPr>
            <a:r>
              <a:rPr lang="cs-CZ" sz="2400" dirty="0">
                <a:ea typeface="Calibri" panose="020F0502020204030204" pitchFamily="34" charset="0"/>
              </a:rPr>
              <a:t>	</a:t>
            </a:r>
            <a:r>
              <a:rPr lang="cs-CZ" sz="2400" dirty="0" smtClean="0">
                <a:ea typeface="Calibri" panose="020F0502020204030204" pitchFamily="34" charset="0"/>
              </a:rPr>
              <a:t>		</a:t>
            </a:r>
            <a:r>
              <a:rPr lang="cs-CZ" sz="2400" dirty="0" err="1" smtClean="0">
                <a:ea typeface="Calibri" panose="020F0502020204030204" pitchFamily="34" charset="0"/>
              </a:rPr>
              <a:t>c</a:t>
            </a:r>
            <a:r>
              <a:rPr lang="cs-CZ" sz="2400" dirty="0" err="1" smtClean="0"/>
              <a:t>hargeback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u="sng" dirty="0" smtClean="0"/>
              <a:t>dobírkou </a:t>
            </a:r>
            <a:r>
              <a:rPr lang="cs-CZ" sz="2400" u="sng" dirty="0"/>
              <a:t>při převzetí zboží </a:t>
            </a:r>
            <a:r>
              <a:rPr lang="cs-CZ" sz="2400" u="sng" dirty="0" smtClean="0"/>
              <a:t>nebo </a:t>
            </a:r>
            <a:r>
              <a:rPr lang="cs-CZ" sz="2400" u="sng" dirty="0"/>
              <a:t>osobně </a:t>
            </a:r>
            <a:r>
              <a:rPr lang="cs-CZ" sz="2400" dirty="0" smtClean="0"/>
              <a:t>na </a:t>
            </a:r>
            <a:r>
              <a:rPr lang="cs-CZ" sz="2400" dirty="0"/>
              <a:t>výdejním místě </a:t>
            </a:r>
            <a:r>
              <a:rPr lang="cs-CZ" sz="2400" dirty="0" smtClean="0"/>
              <a:t>e-</a:t>
            </a:r>
            <a:r>
              <a:rPr lang="cs-CZ" sz="2400" dirty="0" err="1" smtClean="0"/>
              <a:t>shopu</a:t>
            </a:r>
            <a:r>
              <a:rPr lang="cs-CZ" sz="2400" b="1" dirty="0" smtClean="0"/>
              <a:t> </a:t>
            </a:r>
            <a:endParaRPr lang="cs-CZ" sz="2400" b="1" dirty="0"/>
          </a:p>
          <a:p>
            <a:pPr marL="0" indent="0">
              <a:buNone/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POZOR!</a:t>
            </a:r>
          </a:p>
          <a:p>
            <a:pPr>
              <a:lnSpc>
                <a:spcPct val="110000"/>
              </a:lnSpc>
            </a:pP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riziko platby </a:t>
            </a:r>
            <a:r>
              <a:rPr lang="cs-CZ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bankovním převodem nebo </a:t>
            </a: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platby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v hotovosti, například </a:t>
            </a:r>
            <a:r>
              <a:rPr lang="cs-CZ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přes službu Western </a:t>
            </a: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Union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V </a:t>
            </a:r>
            <a:r>
              <a:rPr lang="cs-CZ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neznámém e-</a:t>
            </a:r>
            <a:r>
              <a:rPr lang="cs-CZ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shopu</a:t>
            </a:r>
            <a:r>
              <a:rPr lang="cs-CZ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nikdy neplaťte </a:t>
            </a:r>
            <a:r>
              <a:rPr lang="cs-CZ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převodem.</a:t>
            </a:r>
            <a:endParaRPr lang="cs-CZ" sz="2400" dirty="0">
              <a:latin typeface="Trebuchet MS" panose="020B0603020202020204" pitchFamily="34" charset="0"/>
            </a:endParaRPr>
          </a:p>
          <a:p>
            <a:endParaRPr lang="cs-CZ" sz="2000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829" y="3908417"/>
            <a:ext cx="3008346" cy="1884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06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Odstoupení od 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80227"/>
            <a:ext cx="8596668" cy="5115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 smtClean="0"/>
              <a:t>Podle občanského zákoníku - lze </a:t>
            </a:r>
            <a:r>
              <a:rPr lang="cs-CZ" sz="2400" b="1" dirty="0" smtClean="0"/>
              <a:t>do </a:t>
            </a:r>
            <a:r>
              <a:rPr lang="cs-CZ" sz="2400" b="1" dirty="0"/>
              <a:t>14 dnů </a:t>
            </a:r>
            <a:r>
              <a:rPr lang="cs-CZ" sz="2400" dirty="0"/>
              <a:t>ode dne převzetí zboží, a to bez udání důvodu a jakékoliv </a:t>
            </a:r>
            <a:r>
              <a:rPr lang="cs-CZ" sz="2400" dirty="0" smtClean="0"/>
              <a:t>sankce!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Rozhodnutí</a:t>
            </a:r>
            <a:r>
              <a:rPr lang="cs-CZ" sz="2400" dirty="0"/>
              <a:t> odstoupit od kupní </a:t>
            </a:r>
            <a:r>
              <a:rPr lang="cs-CZ" sz="2400" dirty="0" smtClean="0"/>
              <a:t>smlouvy </a:t>
            </a:r>
            <a:r>
              <a:rPr lang="cs-CZ" sz="2400" b="1" dirty="0" smtClean="0"/>
              <a:t>oznamte písemně</a:t>
            </a:r>
          </a:p>
          <a:p>
            <a:pPr marL="0" indent="0">
              <a:buNone/>
            </a:pPr>
            <a:r>
              <a:rPr lang="cs-CZ" sz="2400" b="1" dirty="0" smtClean="0"/>
              <a:t>	e-mailem, dopisem nejpozději 14. den od převzetí zboží</a:t>
            </a:r>
            <a:r>
              <a:rPr lang="cs-CZ" sz="2400" dirty="0" smtClean="0"/>
              <a:t>, </a:t>
            </a:r>
            <a:r>
              <a:rPr lang="cs-CZ" sz="2400" dirty="0"/>
              <a:t>a </a:t>
            </a:r>
            <a:r>
              <a:rPr lang="cs-CZ" sz="2400" dirty="0" smtClean="0"/>
              <a:t>	také výrobek vraťte 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POZOR! </a:t>
            </a:r>
          </a:p>
          <a:p>
            <a:r>
              <a:rPr lang="cs-CZ" sz="2400" b="1" u="sng" dirty="0" smtClean="0"/>
              <a:t>vrátit nelze </a:t>
            </a:r>
            <a:r>
              <a:rPr lang="cs-CZ" sz="2400" b="1" dirty="0" smtClean="0"/>
              <a:t>např. počítačové </a:t>
            </a:r>
            <a:r>
              <a:rPr lang="cs-CZ" sz="2400" b="1" dirty="0"/>
              <a:t>programy, počítačové hry, obrazové a zvukové nosiče, ale také časopisy, noviny nebo </a:t>
            </a:r>
            <a:r>
              <a:rPr lang="cs-CZ" sz="2400" b="1" dirty="0" smtClean="0"/>
              <a:t>výrobky upravené na objednávku či zboží podléhající </a:t>
            </a:r>
            <a:r>
              <a:rPr lang="cs-CZ" sz="2400" b="1" dirty="0"/>
              <a:t>rychlé </a:t>
            </a:r>
            <a:r>
              <a:rPr lang="cs-CZ" sz="2400" b="1" dirty="0" smtClean="0"/>
              <a:t>zkáze (tyto </a:t>
            </a:r>
            <a:r>
              <a:rPr lang="cs-CZ" sz="2400" b="1" dirty="0"/>
              <a:t>případy specifikuje občanský </a:t>
            </a:r>
            <a:r>
              <a:rPr lang="cs-CZ" sz="2400" b="1" dirty="0" smtClean="0"/>
              <a:t>zákoník)</a:t>
            </a:r>
            <a:endParaRPr lang="cs-CZ" sz="2400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098" y="3562708"/>
            <a:ext cx="2456948" cy="1466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5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6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6.2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2.3|4|4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2|2.8|3.2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2|4.3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5.8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485</Words>
  <Application>Microsoft Office PowerPoint</Application>
  <PresentationFormat>Vlastní</PresentationFormat>
  <Paragraphs>112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Faseta</vt:lpstr>
      <vt:lpstr>Bezpečný nákup  na internetu </vt:lpstr>
      <vt:lpstr>Postup při nákupu v e-shopu</vt:lpstr>
      <vt:lpstr>Ověření identity prodávajícího</vt:lpstr>
      <vt:lpstr>Ověření identity prodávajícího</vt:lpstr>
      <vt:lpstr>Portál Justice.cz</vt:lpstr>
      <vt:lpstr>Portál ARES</vt:lpstr>
      <vt:lpstr>Výběr zboží a objednávka</vt:lpstr>
      <vt:lpstr>Jak platit za nákup v e-shopu</vt:lpstr>
      <vt:lpstr>Odstoupení od smlouvy</vt:lpstr>
      <vt:lpstr>Vrácení peněz při odstoupení od smlouvy</vt:lpstr>
      <vt:lpstr>Vada věci a reklamace</vt:lpstr>
      <vt:lpstr>Vada věci a reklamace</vt:lpstr>
      <vt:lpstr>Reklamace</vt:lpstr>
      <vt:lpstr>Povinnosti prodávajícího při reklamaci</vt:lpstr>
      <vt:lpstr>Povinnosti prodávajícího při reklamaci</vt:lpstr>
      <vt:lpstr>Kdy se obrátit na ČOI</vt:lpstr>
      <vt:lpstr>Kdy se obrátit na ČOI</vt:lpstr>
      <vt:lpstr>Kdy se obrátit na ČOI</vt:lpstr>
      <vt:lpstr>Kde hledat další informace:</vt:lpstr>
      <vt:lpstr>Kde najdete informace:</vt:lpstr>
      <vt:lpstr>A nyní prostor pro Vaše dotazy</vt:lpstr>
      <vt:lpstr>Děkuji za Vaši pozornost</vt:lpstr>
    </vt:vector>
  </TitlesOfParts>
  <Company>Česká obchodní inspekce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Nákup na internetu</dc:title>
  <dc:creator>Divišová Ivana, Mgr.</dc:creator>
  <cp:lastModifiedBy>Richard Tichý</cp:lastModifiedBy>
  <cp:revision>65</cp:revision>
  <dcterms:created xsi:type="dcterms:W3CDTF">2015-10-08T09:15:31Z</dcterms:created>
  <dcterms:modified xsi:type="dcterms:W3CDTF">2017-04-07T12:47:23Z</dcterms:modified>
</cp:coreProperties>
</file>