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handoutMasterIdLst>
    <p:handoutMasterId r:id="rId27"/>
  </p:handoutMasterIdLst>
  <p:sldIdLst>
    <p:sldId id="256" r:id="rId2"/>
    <p:sldId id="278" r:id="rId3"/>
    <p:sldId id="258" r:id="rId4"/>
    <p:sldId id="257" r:id="rId5"/>
    <p:sldId id="271" r:id="rId6"/>
    <p:sldId id="259" r:id="rId7"/>
    <p:sldId id="260" r:id="rId8"/>
    <p:sldId id="279" r:id="rId9"/>
    <p:sldId id="280" r:id="rId10"/>
    <p:sldId id="261" r:id="rId11"/>
    <p:sldId id="262" r:id="rId12"/>
    <p:sldId id="263" r:id="rId13"/>
    <p:sldId id="265" r:id="rId14"/>
    <p:sldId id="276" r:id="rId15"/>
    <p:sldId id="266" r:id="rId16"/>
    <p:sldId id="267" r:id="rId17"/>
    <p:sldId id="269" r:id="rId18"/>
    <p:sldId id="270" r:id="rId19"/>
    <p:sldId id="268" r:id="rId20"/>
    <p:sldId id="277" r:id="rId21"/>
    <p:sldId id="281" r:id="rId22"/>
    <p:sldId id="282" r:id="rId23"/>
    <p:sldId id="274" r:id="rId24"/>
    <p:sldId id="27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14" y="-330"/>
      </p:cViewPr>
      <p:guideLst>
        <p:guide orient="horz" pos="2160"/>
        <p:guide pos="3840"/>
      </p:guideLst>
    </p:cSldViewPr>
  </p:slideViewPr>
  <p:notesTextViewPr>
    <p:cViewPr>
      <p:scale>
        <a:sx n="1" d="1"/>
        <a:sy n="1" d="1"/>
      </p:scale>
      <p:origin x="0" y="0"/>
    </p:cViewPr>
  </p:notesTextViewPr>
  <p:notesViewPr>
    <p:cSldViewPr snapToGrid="0">
      <p:cViewPr varScale="1">
        <p:scale>
          <a:sx n="101" d="100"/>
          <a:sy n="101" d="100"/>
        </p:scale>
        <p:origin x="-35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3328A6-CC19-44B3-BC94-3BFF5CB2F8AF}" type="datetimeFigureOut">
              <a:rPr lang="cs-CZ" smtClean="0"/>
              <a:t>7.4.2017</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998BAA-DBC7-463E-A1B0-39A19FFCD1C9}" type="slidenum">
              <a:rPr lang="cs-CZ" smtClean="0"/>
              <a:t>‹#›</a:t>
            </a:fld>
            <a:endParaRPr lang="cs-CZ"/>
          </a:p>
        </p:txBody>
      </p:sp>
    </p:spTree>
    <p:extLst>
      <p:ext uri="{BB962C8B-B14F-4D97-AF65-F5344CB8AC3E}">
        <p14:creationId xmlns:p14="http://schemas.microsoft.com/office/powerpoint/2010/main" val="1074472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28EA93-F562-46FD-80D3-AA1ED6A99F87}" type="datetimeFigureOut">
              <a:rPr lang="cs-CZ" smtClean="0"/>
              <a:t>7.4.2017</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9F0BBA-216B-420D-ABEE-C1ED1306AB25}" type="slidenum">
              <a:rPr lang="cs-CZ" smtClean="0"/>
              <a:t>‹#›</a:t>
            </a:fld>
            <a:endParaRPr lang="cs-CZ"/>
          </a:p>
        </p:txBody>
      </p:sp>
    </p:spTree>
    <p:extLst>
      <p:ext uri="{BB962C8B-B14F-4D97-AF65-F5344CB8AC3E}">
        <p14:creationId xmlns:p14="http://schemas.microsoft.com/office/powerpoint/2010/main" val="1274273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smtClean="0"/>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4/7/2017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smtClean="0"/>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2A54C80-263E-416B-A8E0-580EDEADCBDC}" type="datetimeFigureOut">
              <a:rPr lang="en-US" dirty="0"/>
              <a:t>4/7/2017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4/7/2017</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smtClean="0"/>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4/7/2017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810883" y="2404534"/>
            <a:ext cx="8463120" cy="1646302"/>
          </a:xfrm>
        </p:spPr>
        <p:txBody>
          <a:bodyPr/>
          <a:lstStyle/>
          <a:p>
            <a:r>
              <a:rPr lang="cs-CZ" dirty="0" smtClean="0"/>
              <a:t>Česká  obchodní inspekce</a:t>
            </a:r>
            <a:endParaRPr lang="cs-CZ" dirty="0"/>
          </a:p>
        </p:txBody>
      </p:sp>
      <p:sp>
        <p:nvSpPr>
          <p:cNvPr id="3" name="Podnadpis 2"/>
          <p:cNvSpPr>
            <a:spLocks noGrp="1"/>
          </p:cNvSpPr>
          <p:nvPr>
            <p:ph type="subTitle" idx="1"/>
          </p:nvPr>
        </p:nvSpPr>
        <p:spPr/>
        <p:txBody>
          <a:bodyPr/>
          <a:lstStyle/>
          <a:p>
            <a:r>
              <a:rPr lang="cs-CZ" dirty="0" smtClean="0"/>
              <a:t>Ing. Jan Novák</a:t>
            </a:r>
            <a:endParaRPr lang="cs-CZ" dirty="0"/>
          </a:p>
        </p:txBody>
      </p:sp>
    </p:spTree>
    <p:extLst>
      <p:ext uri="{BB962C8B-B14F-4D97-AF65-F5344CB8AC3E}">
        <p14:creationId xmlns:p14="http://schemas.microsoft.com/office/powerpoint/2010/main" val="1054258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t>
            </a:r>
            <a:r>
              <a:rPr lang="cs-CZ" dirty="0" smtClean="0"/>
              <a:t>rávní předpisy dozorované ČOI</a:t>
            </a:r>
            <a:endParaRPr lang="cs-CZ" dirty="0"/>
          </a:p>
        </p:txBody>
      </p:sp>
      <p:sp>
        <p:nvSpPr>
          <p:cNvPr id="3" name="Zástupný symbol pro obsah 2"/>
          <p:cNvSpPr>
            <a:spLocks noGrp="1"/>
          </p:cNvSpPr>
          <p:nvPr>
            <p:ph idx="1"/>
          </p:nvPr>
        </p:nvSpPr>
        <p:spPr>
          <a:xfrm>
            <a:off x="677334" y="1819469"/>
            <a:ext cx="8596668" cy="4721290"/>
          </a:xfrm>
        </p:spPr>
        <p:txBody>
          <a:bodyPr>
            <a:normAutofit/>
          </a:bodyPr>
          <a:lstStyle/>
          <a:p>
            <a:r>
              <a:rPr lang="cs-CZ" dirty="0"/>
              <a:t>z</a:t>
            </a:r>
            <a:r>
              <a:rPr lang="cs-CZ" dirty="0" smtClean="0"/>
              <a:t>ákon </a:t>
            </a:r>
            <a:r>
              <a:rPr lang="cs-CZ" dirty="0"/>
              <a:t>č. 64/1986 Sb., o České obchodní </a:t>
            </a:r>
            <a:r>
              <a:rPr lang="cs-CZ" dirty="0" smtClean="0"/>
              <a:t>inspekci</a:t>
            </a:r>
            <a:endParaRPr lang="cs-CZ" dirty="0"/>
          </a:p>
          <a:p>
            <a:r>
              <a:rPr lang="cs-CZ" dirty="0"/>
              <a:t>z</a:t>
            </a:r>
            <a:r>
              <a:rPr lang="cs-CZ" dirty="0" smtClean="0"/>
              <a:t>ákon </a:t>
            </a:r>
            <a:r>
              <a:rPr lang="cs-CZ" dirty="0"/>
              <a:t>č. 634/1992 Sb., o ochraně </a:t>
            </a:r>
            <a:r>
              <a:rPr lang="cs-CZ" dirty="0" smtClean="0"/>
              <a:t>spotřebitele</a:t>
            </a:r>
            <a:endParaRPr lang="cs-CZ" dirty="0"/>
          </a:p>
          <a:p>
            <a:r>
              <a:rPr lang="cs-CZ" dirty="0"/>
              <a:t>z</a:t>
            </a:r>
            <a:r>
              <a:rPr lang="cs-CZ" dirty="0" smtClean="0"/>
              <a:t>ákon </a:t>
            </a:r>
            <a:r>
              <a:rPr lang="cs-CZ" dirty="0"/>
              <a:t>č. 102/2001 Sb., o obecné bezpečnosti </a:t>
            </a:r>
            <a:r>
              <a:rPr lang="cs-CZ" dirty="0" smtClean="0"/>
              <a:t>výrobků</a:t>
            </a:r>
            <a:endParaRPr lang="cs-CZ" dirty="0"/>
          </a:p>
          <a:p>
            <a:r>
              <a:rPr lang="cs-CZ" dirty="0"/>
              <a:t>z</a:t>
            </a:r>
            <a:r>
              <a:rPr lang="cs-CZ" dirty="0" smtClean="0"/>
              <a:t>ákon </a:t>
            </a:r>
            <a:r>
              <a:rPr lang="cs-CZ" dirty="0"/>
              <a:t>č. 22/1997 Sb., o technických požadavcích na výrobky(+ příslušná nařízení vlády) </a:t>
            </a:r>
          </a:p>
          <a:p>
            <a:r>
              <a:rPr lang="cs-CZ" dirty="0"/>
              <a:t>zák. č. 311/2006 Sb., o pohonných hmotách a čerpacích stanicích pohonných </a:t>
            </a:r>
            <a:r>
              <a:rPr lang="cs-CZ" dirty="0" smtClean="0"/>
              <a:t>hmot</a:t>
            </a:r>
          </a:p>
          <a:p>
            <a:r>
              <a:rPr lang="cs-CZ" dirty="0"/>
              <a:t>z</a:t>
            </a:r>
            <a:r>
              <a:rPr lang="cs-CZ" dirty="0" smtClean="0"/>
              <a:t>ák. č. 145/2010 Sb., o spotřebitelském úvěru</a:t>
            </a:r>
            <a:endParaRPr lang="cs-CZ" dirty="0"/>
          </a:p>
          <a:p>
            <a:r>
              <a:rPr lang="cs-CZ" dirty="0" smtClean="0"/>
              <a:t>zák</a:t>
            </a:r>
            <a:r>
              <a:rPr lang="cs-CZ" dirty="0"/>
              <a:t>. č. 255/2012 Sb., o kontrole (kontrolní řád)</a:t>
            </a:r>
          </a:p>
          <a:p>
            <a:r>
              <a:rPr lang="cs-CZ" dirty="0" smtClean="0"/>
              <a:t>zák</a:t>
            </a:r>
            <a:r>
              <a:rPr lang="cs-CZ" dirty="0"/>
              <a:t>. č. 500/2004 Sb., správní řád</a:t>
            </a:r>
          </a:p>
          <a:p>
            <a:endParaRPr lang="cs-CZ" dirty="0"/>
          </a:p>
        </p:txBody>
      </p:sp>
    </p:spTree>
    <p:extLst>
      <p:ext uri="{BB962C8B-B14F-4D97-AF65-F5344CB8AC3E}">
        <p14:creationId xmlns:p14="http://schemas.microsoft.com/office/powerpoint/2010/main" val="2209151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 další právní normy…………</a:t>
            </a:r>
            <a:endParaRPr lang="cs-CZ" dirty="0"/>
          </a:p>
        </p:txBody>
      </p:sp>
      <p:sp>
        <p:nvSpPr>
          <p:cNvPr id="3" name="Zástupný symbol pro obsah 2"/>
          <p:cNvSpPr>
            <a:spLocks noGrp="1"/>
          </p:cNvSpPr>
          <p:nvPr>
            <p:ph idx="1"/>
          </p:nvPr>
        </p:nvSpPr>
        <p:spPr>
          <a:xfrm>
            <a:off x="677334" y="1464907"/>
            <a:ext cx="8596668" cy="4894704"/>
          </a:xfrm>
        </p:spPr>
        <p:txBody>
          <a:bodyPr>
            <a:normAutofit fontScale="92500" lnSpcReduction="10000"/>
          </a:bodyPr>
          <a:lstStyle/>
          <a:p>
            <a:r>
              <a:rPr lang="cs-CZ" sz="2200" dirty="0" smtClean="0"/>
              <a:t>zák</a:t>
            </a:r>
            <a:r>
              <a:rPr lang="cs-CZ" sz="2200" dirty="0"/>
              <a:t>. č. 477/2001 Sb., o obalech </a:t>
            </a:r>
          </a:p>
          <a:p>
            <a:r>
              <a:rPr lang="cs-CZ" sz="2200" dirty="0"/>
              <a:t>zák. č. 201/2012 Sb., o ochraně ovzduší </a:t>
            </a:r>
          </a:p>
          <a:p>
            <a:r>
              <a:rPr lang="cs-CZ" sz="2200" dirty="0"/>
              <a:t>zák. č. 185/2001 Sb., o odpadech</a:t>
            </a:r>
          </a:p>
          <a:p>
            <a:r>
              <a:rPr lang="cs-CZ" sz="2200" dirty="0"/>
              <a:t>zák. č. 353/2003 Sb., o spotřebních daních</a:t>
            </a:r>
          </a:p>
          <a:p>
            <a:r>
              <a:rPr lang="cs-CZ" sz="2200" dirty="0"/>
              <a:t>zák. č. 253/2008 Sb., o opatřeních proti legalizaci výnosů z trestné činnosti</a:t>
            </a:r>
          </a:p>
          <a:p>
            <a:r>
              <a:rPr lang="cs-CZ" sz="2200" dirty="0"/>
              <a:t>zák. č. 379/2005 Sb., o opatřeních k ochraně před škodami působenými tabákovými výrobky, alkoholem a jinými návykovými látkami</a:t>
            </a:r>
          </a:p>
          <a:p>
            <a:r>
              <a:rPr lang="cs-CZ" sz="2200" dirty="0"/>
              <a:t>zák. č. 73/2012 Sb., o látkách, které poškozují ozonovou vrstvu, a o fluorovaných skleníkových plynech</a:t>
            </a:r>
          </a:p>
          <a:p>
            <a:r>
              <a:rPr lang="cs-CZ" sz="2200" dirty="0"/>
              <a:t>zák. č. 247/2006 Sb., o omezení provozu zastaváren a některých jiných provozoven v noční </a:t>
            </a:r>
            <a:r>
              <a:rPr lang="cs-CZ" sz="2200" dirty="0" smtClean="0"/>
              <a:t>době</a:t>
            </a:r>
          </a:p>
          <a:p>
            <a:endParaRPr lang="cs-CZ" sz="2200" dirty="0"/>
          </a:p>
          <a:p>
            <a:endParaRPr lang="cs-CZ" sz="2200" dirty="0" smtClean="0"/>
          </a:p>
          <a:p>
            <a:endParaRPr lang="cs-CZ" sz="2200" dirty="0" smtClean="0"/>
          </a:p>
          <a:p>
            <a:endParaRPr lang="cs-CZ" sz="2200" dirty="0"/>
          </a:p>
          <a:p>
            <a:pPr marL="0" indent="0">
              <a:buNone/>
            </a:pPr>
            <a:endParaRPr lang="cs-CZ" dirty="0"/>
          </a:p>
        </p:txBody>
      </p:sp>
    </p:spTree>
    <p:extLst>
      <p:ext uri="{BB962C8B-B14F-4D97-AF65-F5344CB8AC3E}">
        <p14:creationId xmlns:p14="http://schemas.microsoft.com/office/powerpoint/2010/main" val="3391363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 další právní normy…….</a:t>
            </a:r>
            <a:endParaRPr lang="cs-CZ" dirty="0"/>
          </a:p>
        </p:txBody>
      </p:sp>
      <p:sp>
        <p:nvSpPr>
          <p:cNvPr id="3" name="Zástupný symbol pro obsah 2"/>
          <p:cNvSpPr>
            <a:spLocks noGrp="1"/>
          </p:cNvSpPr>
          <p:nvPr>
            <p:ph idx="1"/>
          </p:nvPr>
        </p:nvSpPr>
        <p:spPr>
          <a:xfrm>
            <a:off x="677334" y="1296955"/>
            <a:ext cx="8596668" cy="4744407"/>
          </a:xfrm>
        </p:spPr>
        <p:txBody>
          <a:bodyPr>
            <a:noAutofit/>
          </a:bodyPr>
          <a:lstStyle/>
          <a:p>
            <a:r>
              <a:rPr lang="cs-CZ" sz="2000" dirty="0"/>
              <a:t>zák. č. 156/2000 Sb., o ověřování střelných zbraní, střeliva a pyrotechnických předmětů a o zacházení s některými pyrotechnickými výrobky</a:t>
            </a:r>
          </a:p>
          <a:p>
            <a:r>
              <a:rPr lang="cs-CZ" sz="2000" dirty="0"/>
              <a:t>zák. č. 307/2013 Sb., o povinném značení lihu</a:t>
            </a:r>
          </a:p>
          <a:p>
            <a:r>
              <a:rPr lang="cs-CZ" sz="2000" dirty="0"/>
              <a:t>zák. č. 226/2013 Sb., o uvádění dřeva a dřevařských výrobků na trh</a:t>
            </a:r>
          </a:p>
          <a:p>
            <a:r>
              <a:rPr lang="cs-CZ" sz="2000" dirty="0"/>
              <a:t>Nařízení Evropského parlamentu a Rady (ES) č. 2006/2004 ze dne 27. října 2004 o spolupráci mezi vnitrostátními orgány příslušnými pro vymáhání dodržování zákonů na ochranu zájmů spotřebitele </a:t>
            </a:r>
          </a:p>
          <a:p>
            <a:r>
              <a:rPr lang="cs-CZ" sz="2000" dirty="0"/>
              <a:t>Nařízení Evropského parlamentu a Rady (ES) č. 764/2008 ze dne 9. července 2008, kterým se stanoví postupy týkající se uplatňování některých vnitrostátních technických pravidel u výrobků uvedených v souladu s právními předpisy na trh v jiném členském státě </a:t>
            </a:r>
          </a:p>
          <a:p>
            <a:r>
              <a:rPr lang="cs-CZ" sz="2000" dirty="0"/>
              <a:t>Nařízení Evropského parlamentu a Rady (ES) č. 765/2008 ze dne 9. července 2008, kterým se stanoví požadavky na akreditaci a dozor nad trhem týkající se uvádění výrobků na trh.</a:t>
            </a:r>
          </a:p>
        </p:txBody>
      </p:sp>
    </p:spTree>
    <p:extLst>
      <p:ext uri="{BB962C8B-B14F-4D97-AF65-F5344CB8AC3E}">
        <p14:creationId xmlns:p14="http://schemas.microsoft.com/office/powerpoint/2010/main" val="3237931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Maximální výše ukládaných sankcí</a:t>
            </a:r>
          </a:p>
        </p:txBody>
      </p:sp>
      <p:sp>
        <p:nvSpPr>
          <p:cNvPr id="3" name="Zástupný symbol pro obsah 2"/>
          <p:cNvSpPr>
            <a:spLocks noGrp="1"/>
          </p:cNvSpPr>
          <p:nvPr>
            <p:ph idx="1"/>
          </p:nvPr>
        </p:nvSpPr>
        <p:spPr>
          <a:xfrm>
            <a:off x="677333" y="1598141"/>
            <a:ext cx="10028047" cy="4443221"/>
          </a:xfrm>
        </p:spPr>
        <p:txBody>
          <a:bodyPr>
            <a:normAutofit lnSpcReduction="10000"/>
          </a:bodyPr>
          <a:lstStyle/>
          <a:p>
            <a:pPr marL="0" indent="0">
              <a:buNone/>
            </a:pPr>
            <a:endParaRPr lang="cs-CZ" sz="2400" b="1" dirty="0" smtClean="0"/>
          </a:p>
          <a:p>
            <a:pPr marL="0" indent="0">
              <a:buNone/>
            </a:pPr>
            <a:r>
              <a:rPr lang="cs-CZ" sz="2400" b="1" dirty="0" smtClean="0"/>
              <a:t>Blokovou pokutou </a:t>
            </a:r>
            <a:r>
              <a:rPr lang="cs-CZ" sz="2400" dirty="0" smtClean="0"/>
              <a:t>do výše 5 000 Kč</a:t>
            </a:r>
          </a:p>
          <a:p>
            <a:pPr marL="0" indent="0">
              <a:buNone/>
            </a:pPr>
            <a:r>
              <a:rPr lang="cs-CZ" sz="2400" b="1" dirty="0" smtClean="0"/>
              <a:t>Příkazem na místě </a:t>
            </a:r>
            <a:r>
              <a:rPr lang="cs-CZ" sz="2400" dirty="0" smtClean="0"/>
              <a:t>až </a:t>
            </a:r>
            <a:r>
              <a:rPr lang="cs-CZ" sz="2400" dirty="0"/>
              <a:t>do výše </a:t>
            </a:r>
            <a:r>
              <a:rPr lang="cs-CZ" sz="2400" dirty="0" smtClean="0"/>
              <a:t>10 000 </a:t>
            </a:r>
            <a:r>
              <a:rPr lang="cs-CZ" sz="2400" dirty="0"/>
              <a:t>Kč</a:t>
            </a:r>
          </a:p>
          <a:p>
            <a:pPr marL="0" indent="0">
              <a:buNone/>
            </a:pPr>
            <a:endParaRPr lang="cs-CZ" sz="2400" dirty="0"/>
          </a:p>
          <a:p>
            <a:pPr marL="0" indent="0">
              <a:buNone/>
            </a:pPr>
            <a:r>
              <a:rPr lang="cs-CZ" sz="2400" b="1" dirty="0" smtClean="0"/>
              <a:t>Ve správním řízení </a:t>
            </a:r>
            <a:r>
              <a:rPr lang="cs-CZ" sz="2400" dirty="0" smtClean="0"/>
              <a:t>až </a:t>
            </a:r>
            <a:r>
              <a:rPr lang="cs-CZ" sz="2400" dirty="0"/>
              <a:t>do </a:t>
            </a:r>
            <a:r>
              <a:rPr lang="cs-CZ" sz="2400" dirty="0" smtClean="0"/>
              <a:t>výše 50 milionů Kč (v návaznosti na konkrétní zákon a závažnost porušení, jeho trvání a následky)</a:t>
            </a:r>
          </a:p>
          <a:p>
            <a:pPr marL="0" indent="0">
              <a:buNone/>
            </a:pPr>
            <a:endParaRPr lang="cs-CZ" sz="2400" dirty="0"/>
          </a:p>
          <a:p>
            <a:pPr marL="0" indent="0">
              <a:buNone/>
            </a:pPr>
            <a:r>
              <a:rPr lang="cs-CZ" sz="2400" b="1" i="1" dirty="0" smtClean="0"/>
              <a:t>Nejvyšší uložené pokuty ČOI byly: </a:t>
            </a:r>
            <a:r>
              <a:rPr lang="cs-CZ" sz="2400" i="1" dirty="0" smtClean="0"/>
              <a:t>5 milionů Kč (za prodej nejakostních pohonných hmot, </a:t>
            </a:r>
            <a:r>
              <a:rPr lang="cs-CZ" sz="2400" i="1" dirty="0"/>
              <a:t>realitní </a:t>
            </a:r>
            <a:r>
              <a:rPr lang="cs-CZ" sz="2400" i="1" dirty="0" smtClean="0"/>
              <a:t>kanceláři za nekalé obchodní praktiky, poskytovateli spotřebitelského úvěru)</a:t>
            </a:r>
            <a:endParaRPr lang="cs-CZ" sz="2400" i="1" dirty="0"/>
          </a:p>
          <a:p>
            <a:pPr marL="0" indent="0">
              <a:buNone/>
            </a:pPr>
            <a:endParaRPr lang="cs-CZ" sz="2400" dirty="0"/>
          </a:p>
        </p:txBody>
      </p:sp>
    </p:spTree>
    <p:extLst>
      <p:ext uri="{BB962C8B-B14F-4D97-AF65-F5344CB8AC3E}">
        <p14:creationId xmlns:p14="http://schemas.microsoft.com/office/powerpoint/2010/main" val="1577539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normAutofit/>
          </a:bodyPr>
          <a:lstStyle/>
          <a:p>
            <a:r>
              <a:rPr lang="cs-CZ" dirty="0" smtClean="0"/>
              <a:t>Další činnost ČOI</a:t>
            </a:r>
            <a:endParaRPr lang="cs-CZ" dirty="0"/>
          </a:p>
        </p:txBody>
      </p:sp>
      <p:sp>
        <p:nvSpPr>
          <p:cNvPr id="10" name="Zástupný symbol pro obsah 9"/>
          <p:cNvSpPr>
            <a:spLocks noGrp="1"/>
          </p:cNvSpPr>
          <p:nvPr>
            <p:ph idx="1"/>
          </p:nvPr>
        </p:nvSpPr>
        <p:spPr/>
        <p:txBody>
          <a:bodyPr>
            <a:normAutofit fontScale="92500" lnSpcReduction="10000"/>
          </a:bodyPr>
          <a:lstStyle/>
          <a:p>
            <a:r>
              <a:rPr lang="cs-CZ" sz="2400" dirty="0"/>
              <a:t>Poradensko-informační </a:t>
            </a:r>
            <a:r>
              <a:rPr lang="cs-CZ" sz="2400" dirty="0" smtClean="0"/>
              <a:t>služba</a:t>
            </a:r>
          </a:p>
          <a:p>
            <a:pPr marL="0" indent="0">
              <a:buNone/>
            </a:pPr>
            <a:endParaRPr lang="cs-CZ" sz="2400" dirty="0"/>
          </a:p>
          <a:p>
            <a:r>
              <a:rPr lang="cs-CZ" sz="2400" dirty="0"/>
              <a:t>Evropské spotřebitelské </a:t>
            </a:r>
            <a:r>
              <a:rPr lang="cs-CZ" sz="2400" dirty="0" smtClean="0"/>
              <a:t>centrum</a:t>
            </a:r>
          </a:p>
          <a:p>
            <a:pPr marL="0" indent="0">
              <a:buNone/>
            </a:pPr>
            <a:endParaRPr lang="cs-CZ" sz="2400" dirty="0"/>
          </a:p>
          <a:p>
            <a:r>
              <a:rPr lang="cs-CZ" sz="2400" dirty="0" smtClean="0"/>
              <a:t>ADR – mediační služba (v přípravné fázi)</a:t>
            </a:r>
          </a:p>
          <a:p>
            <a:pPr marL="0" indent="0">
              <a:buNone/>
            </a:pPr>
            <a:endParaRPr lang="cs-CZ" sz="2400" dirty="0"/>
          </a:p>
          <a:p>
            <a:r>
              <a:rPr lang="cs-CZ" sz="2400" dirty="0"/>
              <a:t>Preventivně vzdělávací </a:t>
            </a:r>
            <a:r>
              <a:rPr lang="cs-CZ" sz="2400" dirty="0" smtClean="0"/>
              <a:t>aktivity (přednášková činnost, besedy)</a:t>
            </a:r>
          </a:p>
          <a:p>
            <a:pPr marL="0" indent="0">
              <a:buNone/>
            </a:pPr>
            <a:endParaRPr lang="cs-CZ" sz="2400" dirty="0"/>
          </a:p>
          <a:p>
            <a:r>
              <a:rPr lang="cs-CZ" sz="2400" dirty="0"/>
              <a:t>Vztahy s veřejností</a:t>
            </a:r>
          </a:p>
          <a:p>
            <a:endParaRPr lang="cs-CZ" dirty="0"/>
          </a:p>
        </p:txBody>
      </p:sp>
    </p:spTree>
    <p:extLst>
      <p:ext uri="{BB962C8B-B14F-4D97-AF65-F5344CB8AC3E}">
        <p14:creationId xmlns:p14="http://schemas.microsoft.com/office/powerpoint/2010/main" val="166470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 calcmode="lin" valueType="num">
                                      <p:cBhvr additive="base">
                                        <p:cTn id="31"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8" end="8"/>
                                            </p:txEl>
                                          </p:spTgt>
                                        </p:tgtEl>
                                        <p:attrNameLst>
                                          <p:attrName>style.visibility</p:attrName>
                                        </p:attrNameLst>
                                      </p:cBhvr>
                                      <p:to>
                                        <p:strVal val="visible"/>
                                      </p:to>
                                    </p:set>
                                    <p:anim calcmode="lin" valueType="num">
                                      <p:cBhvr additive="base">
                                        <p:cTn id="37"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Poradensko-informační služba</a:t>
            </a:r>
          </a:p>
        </p:txBody>
      </p:sp>
      <p:sp>
        <p:nvSpPr>
          <p:cNvPr id="3" name="Zástupný symbol pro obsah 2"/>
          <p:cNvSpPr>
            <a:spLocks noGrp="1"/>
          </p:cNvSpPr>
          <p:nvPr>
            <p:ph idx="1"/>
          </p:nvPr>
        </p:nvSpPr>
        <p:spPr>
          <a:xfrm>
            <a:off x="754972" y="1561381"/>
            <a:ext cx="8596668" cy="4479981"/>
          </a:xfrm>
        </p:spPr>
        <p:txBody>
          <a:bodyPr/>
          <a:lstStyle/>
          <a:p>
            <a:r>
              <a:rPr lang="cs-CZ" sz="2400" dirty="0" smtClean="0"/>
              <a:t>informace poskytované pracovníky ČOI spotřebitelům       v problematické situaci</a:t>
            </a:r>
          </a:p>
          <a:p>
            <a:pPr marL="0" indent="0">
              <a:buNone/>
            </a:pPr>
            <a:endParaRPr lang="cs-CZ" sz="2400" dirty="0" smtClean="0"/>
          </a:p>
          <a:p>
            <a:r>
              <a:rPr lang="cs-CZ" sz="2400" dirty="0" smtClean="0"/>
              <a:t>kontaktní místa: ústřední inspektorát, regionální inspektoráty a  pracoviště</a:t>
            </a:r>
            <a:r>
              <a:rPr lang="cs-CZ" sz="2400" dirty="0"/>
              <a:t>, </a:t>
            </a:r>
            <a:r>
              <a:rPr lang="cs-CZ" sz="2400" dirty="0" smtClean="0"/>
              <a:t>vybrané městské </a:t>
            </a:r>
            <a:r>
              <a:rPr lang="cs-CZ" sz="2400" dirty="0"/>
              <a:t>a </a:t>
            </a:r>
            <a:r>
              <a:rPr lang="cs-CZ" sz="2400" dirty="0" smtClean="0"/>
              <a:t>obecní úřady ve </a:t>
            </a:r>
            <a:r>
              <a:rPr lang="cs-CZ" sz="2400" dirty="0"/>
              <a:t>stanovených dnech </a:t>
            </a:r>
            <a:r>
              <a:rPr lang="cs-CZ" sz="2400" dirty="0" smtClean="0"/>
              <a:t>a hodinách (jejich výběr zajišťuje dostupný servis </a:t>
            </a:r>
            <a:r>
              <a:rPr lang="cs-CZ" sz="2400" dirty="0"/>
              <a:t>pro spotřebitele </a:t>
            </a:r>
            <a:r>
              <a:rPr lang="cs-CZ" sz="2400" dirty="0" smtClean="0"/>
              <a:t>i </a:t>
            </a:r>
            <a:r>
              <a:rPr lang="cs-CZ" sz="2400" dirty="0"/>
              <a:t>v odlehlejších lokalitách.</a:t>
            </a:r>
          </a:p>
          <a:p>
            <a:endParaRPr lang="cs-CZ" sz="2400" dirty="0"/>
          </a:p>
          <a:p>
            <a:endParaRPr lang="cs-CZ" dirty="0"/>
          </a:p>
          <a:p>
            <a:endParaRPr lang="cs-CZ" dirty="0"/>
          </a:p>
          <a:p>
            <a:pPr marL="0" indent="0">
              <a:buNone/>
            </a:pPr>
            <a:endParaRPr lang="cs-CZ" dirty="0"/>
          </a:p>
        </p:txBody>
      </p:sp>
      <p:pic>
        <p:nvPicPr>
          <p:cNvPr id="4" name="Picture 6" descr="https://openclipart.org/image/300px/svg_to_png/201562/cyberscooty-shaking-hands1.png"/>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489071" y="4623131"/>
            <a:ext cx="1910291" cy="2056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303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Mimosoudní řešení spotřebitelských sporů (ADR)</a:t>
            </a:r>
          </a:p>
        </p:txBody>
      </p:sp>
      <p:sp>
        <p:nvSpPr>
          <p:cNvPr id="3" name="Zástupný symbol pro obsah 2"/>
          <p:cNvSpPr>
            <a:spLocks noGrp="1"/>
          </p:cNvSpPr>
          <p:nvPr>
            <p:ph idx="1"/>
          </p:nvPr>
        </p:nvSpPr>
        <p:spPr/>
        <p:txBody>
          <a:bodyPr/>
          <a:lstStyle/>
          <a:p>
            <a:r>
              <a:rPr lang="cs-CZ" sz="2400" dirty="0" smtClean="0"/>
              <a:t>od </a:t>
            </a:r>
            <a:r>
              <a:rPr lang="cs-CZ" sz="2400" dirty="0"/>
              <a:t>1.1.2016 </a:t>
            </a:r>
            <a:r>
              <a:rPr lang="cs-CZ" sz="2400" dirty="0" smtClean="0"/>
              <a:t>začne </a:t>
            </a:r>
            <a:r>
              <a:rPr lang="cs-CZ" sz="2400" dirty="0"/>
              <a:t>v gesci České obchodní inspekce fungovat ve všech krajských městech kontaktní </a:t>
            </a:r>
            <a:r>
              <a:rPr lang="cs-CZ" sz="2400" dirty="0" smtClean="0"/>
              <a:t>místo </a:t>
            </a:r>
            <a:r>
              <a:rPr lang="cs-CZ" sz="2400" dirty="0"/>
              <a:t>pro řešení spotřebitelských sporů vyplývajících například </a:t>
            </a:r>
            <a:r>
              <a:rPr lang="cs-CZ" sz="2400" dirty="0" smtClean="0"/>
              <a:t>       z </a:t>
            </a:r>
            <a:r>
              <a:rPr lang="cs-CZ" sz="2400" dirty="0"/>
              <a:t>vadného plnění, </a:t>
            </a:r>
            <a:r>
              <a:rPr lang="cs-CZ" sz="2400" dirty="0" smtClean="0"/>
              <a:t>zamítnuté reklamace, porušení </a:t>
            </a:r>
            <a:r>
              <a:rPr lang="cs-CZ" sz="2400" dirty="0"/>
              <a:t>smluvních podmínek apod.</a:t>
            </a:r>
          </a:p>
          <a:p>
            <a:pPr marL="0" indent="0">
              <a:buNone/>
            </a:pPr>
            <a:endParaRPr lang="cs-CZ" dirty="0"/>
          </a:p>
        </p:txBody>
      </p:sp>
      <p:pic>
        <p:nvPicPr>
          <p:cNvPr id="5" name="Obrázek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60176" y="3938547"/>
            <a:ext cx="3513826" cy="2635370"/>
          </a:xfrm>
          <a:prstGeom prst="rect">
            <a:avLst/>
          </a:prstGeom>
        </p:spPr>
      </p:pic>
    </p:spTree>
    <p:extLst>
      <p:ext uri="{BB962C8B-B14F-4D97-AF65-F5344CB8AC3E}">
        <p14:creationId xmlns:p14="http://schemas.microsoft.com/office/powerpoint/2010/main" val="3605372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Preventivně vzdělávací aktivity</a:t>
            </a:r>
          </a:p>
        </p:txBody>
      </p:sp>
      <p:sp>
        <p:nvSpPr>
          <p:cNvPr id="3" name="Zástupný symbol pro obsah 2"/>
          <p:cNvSpPr>
            <a:spLocks noGrp="1"/>
          </p:cNvSpPr>
          <p:nvPr>
            <p:ph idx="1"/>
          </p:nvPr>
        </p:nvSpPr>
        <p:spPr/>
        <p:txBody>
          <a:bodyPr>
            <a:normAutofit lnSpcReduction="10000"/>
          </a:bodyPr>
          <a:lstStyle/>
          <a:p>
            <a:r>
              <a:rPr lang="cs-CZ" sz="2400" dirty="0" smtClean="0"/>
              <a:t>besedy, přednášky </a:t>
            </a:r>
            <a:r>
              <a:rPr lang="cs-CZ" sz="2400" dirty="0"/>
              <a:t>či </a:t>
            </a:r>
            <a:r>
              <a:rPr lang="cs-CZ" sz="2400" dirty="0" smtClean="0"/>
              <a:t>semináře </a:t>
            </a:r>
            <a:r>
              <a:rPr lang="cs-CZ" sz="2400" dirty="0"/>
              <a:t>s nejrůznějším </a:t>
            </a:r>
            <a:r>
              <a:rPr lang="cs-CZ" sz="2400" dirty="0" smtClean="0"/>
              <a:t>zaměřením, určené různým skupinám spotřebitelů - seniorům, studentům, </a:t>
            </a:r>
            <a:r>
              <a:rPr lang="cs-CZ" sz="2400" dirty="0"/>
              <a:t>zdravotně </a:t>
            </a:r>
            <a:r>
              <a:rPr lang="cs-CZ" sz="2400" dirty="0" smtClean="0"/>
              <a:t>handicapovaným </a:t>
            </a:r>
            <a:r>
              <a:rPr lang="cs-CZ" sz="2400" dirty="0"/>
              <a:t>i odborné veřejnosti </a:t>
            </a:r>
            <a:r>
              <a:rPr lang="cs-CZ" sz="2400" dirty="0" smtClean="0"/>
              <a:t>(podnikatelé, oborové asociace a cechy)</a:t>
            </a:r>
          </a:p>
          <a:p>
            <a:pPr marL="0" indent="0">
              <a:buNone/>
            </a:pPr>
            <a:endParaRPr lang="cs-CZ" sz="2400" dirty="0"/>
          </a:p>
          <a:p>
            <a:r>
              <a:rPr lang="cs-CZ" sz="2400" dirty="0" smtClean="0"/>
              <a:t>nejčastější témata: práva spotřebitelů a povinnosti prodávajících a poskytovatelů služeb, nekalé obchodní praktiky užívané zejména na předváděcích prodejních akcích, pro odbornou veřejnost a podnikatele různá dohodnutí odborná témata</a:t>
            </a:r>
            <a:endParaRPr lang="cs-CZ" sz="2400" dirty="0"/>
          </a:p>
          <a:p>
            <a:endParaRPr lang="cs-CZ" sz="2400" dirty="0"/>
          </a:p>
          <a:p>
            <a:endParaRPr lang="cs-CZ" sz="2400" dirty="0"/>
          </a:p>
        </p:txBody>
      </p:sp>
    </p:spTree>
    <p:extLst>
      <p:ext uri="{BB962C8B-B14F-4D97-AF65-F5344CB8AC3E}">
        <p14:creationId xmlns:p14="http://schemas.microsoft.com/office/powerpoint/2010/main" val="1244282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Vztahy s veřejností</a:t>
            </a:r>
          </a:p>
        </p:txBody>
      </p:sp>
      <p:sp>
        <p:nvSpPr>
          <p:cNvPr id="3" name="Zástupný symbol pro obsah 2"/>
          <p:cNvSpPr>
            <a:spLocks noGrp="1"/>
          </p:cNvSpPr>
          <p:nvPr>
            <p:ph idx="1"/>
          </p:nvPr>
        </p:nvSpPr>
        <p:spPr>
          <a:xfrm>
            <a:off x="677334" y="1371601"/>
            <a:ext cx="8673700" cy="5197150"/>
          </a:xfrm>
        </p:spPr>
        <p:txBody>
          <a:bodyPr>
            <a:normAutofit/>
          </a:bodyPr>
          <a:lstStyle/>
          <a:p>
            <a:r>
              <a:rPr lang="cs-CZ" sz="2400" dirty="0" smtClean="0"/>
              <a:t>průběžné zveřejňování  výsledků dozorové činnosti </a:t>
            </a:r>
            <a:r>
              <a:rPr lang="cs-CZ" sz="2400" dirty="0"/>
              <a:t>a aktivní komunikaci s </a:t>
            </a:r>
            <a:r>
              <a:rPr lang="cs-CZ" sz="2400" dirty="0" smtClean="0"/>
              <a:t>širokou veřejností </a:t>
            </a:r>
            <a:r>
              <a:rPr lang="cs-CZ" sz="2400" dirty="0"/>
              <a:t>i </a:t>
            </a:r>
            <a:r>
              <a:rPr lang="cs-CZ" sz="2400" dirty="0" smtClean="0"/>
              <a:t>médii</a:t>
            </a:r>
            <a:endParaRPr lang="cs-CZ" sz="2400" dirty="0"/>
          </a:p>
          <a:p>
            <a:pPr marL="0" indent="0">
              <a:buNone/>
            </a:pPr>
            <a:endParaRPr lang="cs-CZ" sz="2400" dirty="0" smtClean="0"/>
          </a:p>
          <a:p>
            <a:r>
              <a:rPr lang="cs-CZ" sz="2400" dirty="0" smtClean="0"/>
              <a:t>zapojení do projektu </a:t>
            </a:r>
            <a:r>
              <a:rPr lang="cs-CZ" sz="2400" dirty="0"/>
              <a:t>Otevřená </a:t>
            </a:r>
            <a:r>
              <a:rPr lang="cs-CZ" sz="2400" dirty="0" smtClean="0"/>
              <a:t>data, v němž byla loni i letos Česká obchodní inspekce oceněna zvláštní cenou       v soutěži </a:t>
            </a:r>
            <a:r>
              <a:rPr lang="cs-CZ" sz="2400" dirty="0" err="1" smtClean="0"/>
              <a:t>OtevřenoxZavřeno</a:t>
            </a:r>
            <a:endParaRPr lang="cs-CZ" sz="2400" dirty="0"/>
          </a:p>
        </p:txBody>
      </p:sp>
      <p:pic>
        <p:nvPicPr>
          <p:cNvPr id="4" name="Zástupný symbol pro obsah 5"/>
          <p:cNvPicPr>
            <a:picLocks noChangeAspect="1"/>
          </p:cNvPicPr>
          <p:nvPr/>
        </p:nvPicPr>
        <p:blipFill>
          <a:blip r:embed="rId2">
            <a:clrChange>
              <a:clrFrom>
                <a:srgbClr val="FFFFFF"/>
              </a:clrFrom>
              <a:clrTo>
                <a:srgbClr val="FFFFFF">
                  <a:alpha val="0"/>
                </a:srgbClr>
              </a:clrTo>
            </a:clrChange>
          </a:blip>
          <a:stretch>
            <a:fillRect/>
          </a:stretch>
        </p:blipFill>
        <p:spPr>
          <a:xfrm>
            <a:off x="4626634" y="3546838"/>
            <a:ext cx="4724400" cy="3021913"/>
          </a:xfrm>
          <a:prstGeom prst="rect">
            <a:avLst/>
          </a:prstGeom>
        </p:spPr>
      </p:pic>
    </p:spTree>
    <p:extLst>
      <p:ext uri="{BB962C8B-B14F-4D97-AF65-F5344CB8AC3E}">
        <p14:creationId xmlns:p14="http://schemas.microsoft.com/office/powerpoint/2010/main" val="174768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Padělky ……….</a:t>
            </a:r>
            <a:r>
              <a:rPr lang="cs-CZ" dirty="0" err="1" smtClean="0"/>
              <a:t>fake</a:t>
            </a:r>
            <a:r>
              <a:rPr lang="cs-CZ" dirty="0" smtClean="0"/>
              <a:t>……….</a:t>
            </a:r>
            <a:endParaRPr lang="cs-CZ" dirty="0"/>
          </a:p>
        </p:txBody>
      </p:sp>
      <p:sp>
        <p:nvSpPr>
          <p:cNvPr id="3" name="Zástupný symbol pro obsah 2"/>
          <p:cNvSpPr>
            <a:spLocks noGrp="1"/>
          </p:cNvSpPr>
          <p:nvPr>
            <p:ph idx="1"/>
          </p:nvPr>
        </p:nvSpPr>
        <p:spPr>
          <a:xfrm>
            <a:off x="677334" y="1371601"/>
            <a:ext cx="10080862" cy="5169158"/>
          </a:xfrm>
        </p:spPr>
        <p:txBody>
          <a:bodyPr>
            <a:normAutofit fontScale="92500" lnSpcReduction="10000"/>
          </a:bodyPr>
          <a:lstStyle/>
          <a:p>
            <a:pPr marL="0" indent="0">
              <a:buNone/>
            </a:pPr>
            <a:r>
              <a:rPr lang="cs-CZ" sz="2200" b="1" dirty="0"/>
              <a:t>Co to vlastně je padělek? </a:t>
            </a:r>
          </a:p>
          <a:p>
            <a:endParaRPr lang="cs-CZ" dirty="0"/>
          </a:p>
          <a:p>
            <a:r>
              <a:rPr lang="cs-CZ" sz="2400" dirty="0"/>
              <a:t>padělek, falzifikát nebo falzum je předmět, který se vydává za jiný, obvykle cennější předmět</a:t>
            </a:r>
          </a:p>
          <a:p>
            <a:r>
              <a:rPr lang="cs-CZ" sz="2400" dirty="0"/>
              <a:t>padělky se vyskytují v širokém spektru výrobků a zboží, který je nabízen spotřebitelům (zákazníkům) k prodeji,</a:t>
            </a:r>
          </a:p>
          <a:p>
            <a:r>
              <a:rPr lang="cs-CZ" sz="2400" dirty="0"/>
              <a:t>při kontrolách prodeje zboží porušujícího práva duševního vlastnictví se využívá spolupráce s Celní správou, Policií ČR, Živnostenskými úřady …..</a:t>
            </a:r>
          </a:p>
          <a:p>
            <a:r>
              <a:rPr lang="cs-CZ" sz="2400" dirty="0"/>
              <a:t>Nejčastěji se padělky prodávají na tržnicích, kde jsou prodávány zejména příslušníky cizích státních národností,</a:t>
            </a:r>
          </a:p>
          <a:p>
            <a:r>
              <a:rPr lang="cs-CZ" sz="2400" dirty="0"/>
              <a:t>Nelze však vyloučit, že se padělky či falzifikáty nevyskytují i v kamenných obchodech českých prodejců</a:t>
            </a:r>
          </a:p>
          <a:p>
            <a:r>
              <a:rPr lang="cs-CZ" sz="2400" dirty="0"/>
              <a:t>V poslední době však padělků v příhraničních oblastech ubývá</a:t>
            </a:r>
          </a:p>
          <a:p>
            <a:endParaRPr lang="cs-CZ" dirty="0"/>
          </a:p>
        </p:txBody>
      </p:sp>
    </p:spTree>
    <p:extLst>
      <p:ext uri="{BB962C8B-B14F-4D97-AF65-F5344CB8AC3E}">
        <p14:creationId xmlns:p14="http://schemas.microsoft.com/office/powerpoint/2010/main" val="2721888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Česká  obchodní inspekce</a:t>
            </a:r>
            <a:endParaRPr lang="cs-CZ" dirty="0"/>
          </a:p>
        </p:txBody>
      </p:sp>
      <p:pic>
        <p:nvPicPr>
          <p:cNvPr id="4" name="Zástupný symbol pro obsah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77334" y="1270000"/>
            <a:ext cx="9624519" cy="5413792"/>
          </a:xfrm>
        </p:spPr>
      </p:pic>
    </p:spTree>
    <p:extLst>
      <p:ext uri="{BB962C8B-B14F-4D97-AF65-F5344CB8AC3E}">
        <p14:creationId xmlns:p14="http://schemas.microsoft.com/office/powerpoint/2010/main" val="23720055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ppt_x"/>
                                          </p:val>
                                        </p:tav>
                                        <p:tav tm="100000">
                                          <p:val>
                                            <p:strVal val="#ppt_x"/>
                                          </p:val>
                                        </p:tav>
                                      </p:tavLst>
                                    </p:anim>
                                    <p:anim calcmode="lin" valueType="num">
                                      <p:cBhvr additive="base">
                                        <p:cTn id="13"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Padělky…………</a:t>
            </a:r>
          </a:p>
        </p:txBody>
      </p:sp>
      <p:pic>
        <p:nvPicPr>
          <p:cNvPr id="4" name="Obrázek 3"/>
          <p:cNvPicPr>
            <a:picLocks noChangeAspect="1"/>
          </p:cNvPicPr>
          <p:nvPr/>
        </p:nvPicPr>
        <p:blipFill>
          <a:blip r:embed="rId3"/>
          <a:stretch>
            <a:fillRect/>
          </a:stretch>
        </p:blipFill>
        <p:spPr>
          <a:xfrm>
            <a:off x="5333925" y="198986"/>
            <a:ext cx="1725318" cy="1731414"/>
          </a:xfrm>
          <a:prstGeom prst="rect">
            <a:avLst/>
          </a:prstGeom>
        </p:spPr>
      </p:pic>
      <p:pic>
        <p:nvPicPr>
          <p:cNvPr id="7" name="Zástupný symbol pro obsah 6"/>
          <p:cNvPicPr>
            <a:picLocks noGrp="1" noChangeAspect="1"/>
          </p:cNvPicPr>
          <p:nvPr>
            <p:ph idx="1"/>
          </p:nvPr>
        </p:nvPicPr>
        <p:blipFill>
          <a:blip r:embed="rId4"/>
          <a:stretch>
            <a:fillRect/>
          </a:stretch>
        </p:blipFill>
        <p:spPr>
          <a:xfrm>
            <a:off x="3397852" y="2160588"/>
            <a:ext cx="3156333" cy="3881437"/>
          </a:xfrm>
          <a:prstGeom prst="rect">
            <a:avLst/>
          </a:prstGeom>
        </p:spPr>
      </p:pic>
      <p:pic>
        <p:nvPicPr>
          <p:cNvPr id="8" name="Obrázek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39776" y="557535"/>
            <a:ext cx="5712447" cy="5742930"/>
          </a:xfrm>
          <a:prstGeom prst="rect">
            <a:avLst/>
          </a:prstGeom>
        </p:spPr>
      </p:pic>
      <p:pic>
        <p:nvPicPr>
          <p:cNvPr id="9" name="Obrázek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9017519">
            <a:off x="5079501" y="1271925"/>
            <a:ext cx="3736246" cy="4981662"/>
          </a:xfrm>
          <a:prstGeom prst="rect">
            <a:avLst/>
          </a:prstGeom>
        </p:spPr>
      </p:pic>
      <p:pic>
        <p:nvPicPr>
          <p:cNvPr id="11" name="Obrázek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57599" y="1745108"/>
            <a:ext cx="4876800" cy="2735580"/>
          </a:xfrm>
          <a:prstGeom prst="rect">
            <a:avLst/>
          </a:prstGeom>
        </p:spPr>
      </p:pic>
      <p:pic>
        <p:nvPicPr>
          <p:cNvPr id="12" name="Obrázek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34056" y="728017"/>
            <a:ext cx="7763256" cy="5822442"/>
          </a:xfrm>
          <a:prstGeom prst="rect">
            <a:avLst/>
          </a:prstGeom>
        </p:spPr>
      </p:pic>
      <p:cxnSp>
        <p:nvCxnSpPr>
          <p:cNvPr id="14" name="Přímá spojnice 13"/>
          <p:cNvCxnSpPr/>
          <p:nvPr/>
        </p:nvCxnSpPr>
        <p:spPr>
          <a:xfrm flipV="1">
            <a:off x="2350008" y="795528"/>
            <a:ext cx="8211312" cy="5934456"/>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Přímá spojnice se šipkou 15"/>
          <p:cNvCxnSpPr/>
          <p:nvPr/>
        </p:nvCxnSpPr>
        <p:spPr>
          <a:xfrm>
            <a:off x="2734056" y="795528"/>
            <a:ext cx="8010144" cy="606247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17" name="Obrázek 1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422427" y="333756"/>
            <a:ext cx="6386513" cy="6858000"/>
          </a:xfrm>
          <a:prstGeom prst="rect">
            <a:avLst/>
          </a:prstGeom>
        </p:spPr>
      </p:pic>
    </p:spTree>
    <p:extLst>
      <p:ext uri="{BB962C8B-B14F-4D97-AF65-F5344CB8AC3E}">
        <p14:creationId xmlns:p14="http://schemas.microsoft.com/office/powerpoint/2010/main" val="3419601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1+#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0" fill="hold"/>
                                        <p:tgtEl>
                                          <p:spTgt spid="7"/>
                                        </p:tgtEl>
                                        <p:attrNameLst>
                                          <p:attrName>ppt_x</p:attrName>
                                        </p:attrNameLst>
                                      </p:cBhvr>
                                      <p:tavLst>
                                        <p:tav tm="0">
                                          <p:val>
                                            <p:strVal val="#ppt_x"/>
                                          </p:val>
                                        </p:tav>
                                        <p:tav tm="100000">
                                          <p:val>
                                            <p:strVal val="#ppt_x"/>
                                          </p:val>
                                        </p:tav>
                                      </p:tavLst>
                                    </p:anim>
                                    <p:anim calcmode="lin" valueType="num">
                                      <p:cBhvr additive="base">
                                        <p:cTn id="18"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0" fill="hold"/>
                                        <p:tgtEl>
                                          <p:spTgt spid="8"/>
                                        </p:tgtEl>
                                        <p:attrNameLst>
                                          <p:attrName>ppt_x</p:attrName>
                                        </p:attrNameLst>
                                      </p:cBhvr>
                                      <p:tavLst>
                                        <p:tav tm="0">
                                          <p:val>
                                            <p:strVal val="#ppt_x"/>
                                          </p:val>
                                        </p:tav>
                                        <p:tav tm="100000">
                                          <p:val>
                                            <p:strVal val="#ppt_x"/>
                                          </p:val>
                                        </p:tav>
                                      </p:tavLst>
                                    </p:anim>
                                    <p:anim calcmode="lin" valueType="num">
                                      <p:cBhvr additive="base">
                                        <p:cTn id="24"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0" fill="hold"/>
                                        <p:tgtEl>
                                          <p:spTgt spid="9"/>
                                        </p:tgtEl>
                                        <p:attrNameLst>
                                          <p:attrName>ppt_x</p:attrName>
                                        </p:attrNameLst>
                                      </p:cBhvr>
                                      <p:tavLst>
                                        <p:tav tm="0">
                                          <p:val>
                                            <p:strVal val="#ppt_x"/>
                                          </p:val>
                                        </p:tav>
                                        <p:tav tm="100000">
                                          <p:val>
                                            <p:strVal val="#ppt_x"/>
                                          </p:val>
                                        </p:tav>
                                      </p:tavLst>
                                    </p:anim>
                                    <p:anim calcmode="lin" valueType="num">
                                      <p:cBhvr additive="base">
                                        <p:cTn id="30"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0" fill="hold"/>
                                        <p:tgtEl>
                                          <p:spTgt spid="11"/>
                                        </p:tgtEl>
                                        <p:attrNameLst>
                                          <p:attrName>ppt_x</p:attrName>
                                        </p:attrNameLst>
                                      </p:cBhvr>
                                      <p:tavLst>
                                        <p:tav tm="0">
                                          <p:val>
                                            <p:strVal val="#ppt_x"/>
                                          </p:val>
                                        </p:tav>
                                        <p:tav tm="100000">
                                          <p:val>
                                            <p:strVal val="#ppt_x"/>
                                          </p:val>
                                        </p:tav>
                                      </p:tavLst>
                                    </p:anim>
                                    <p:anim calcmode="lin" valueType="num">
                                      <p:cBhvr additive="base">
                                        <p:cTn id="36" dur="5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0" fill="hold"/>
                                        <p:tgtEl>
                                          <p:spTgt spid="12"/>
                                        </p:tgtEl>
                                        <p:attrNameLst>
                                          <p:attrName>ppt_x</p:attrName>
                                        </p:attrNameLst>
                                      </p:cBhvr>
                                      <p:tavLst>
                                        <p:tav tm="0">
                                          <p:val>
                                            <p:strVal val="#ppt_x"/>
                                          </p:val>
                                        </p:tav>
                                        <p:tav tm="100000">
                                          <p:val>
                                            <p:strVal val="#ppt_x"/>
                                          </p:val>
                                        </p:tav>
                                      </p:tavLst>
                                    </p:anim>
                                    <p:anim calcmode="lin" valueType="num">
                                      <p:cBhvr additive="base">
                                        <p:cTn id="42" dur="5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0" fill="hold"/>
                                        <p:tgtEl>
                                          <p:spTgt spid="16"/>
                                        </p:tgtEl>
                                        <p:attrNameLst>
                                          <p:attrName>ppt_x</p:attrName>
                                        </p:attrNameLst>
                                      </p:cBhvr>
                                      <p:tavLst>
                                        <p:tav tm="0">
                                          <p:val>
                                            <p:strVal val="#ppt_x"/>
                                          </p:val>
                                        </p:tav>
                                        <p:tav tm="100000">
                                          <p:val>
                                            <p:strVal val="#ppt_x"/>
                                          </p:val>
                                        </p:tav>
                                      </p:tavLst>
                                    </p:anim>
                                    <p:anim calcmode="lin" valueType="num">
                                      <p:cBhvr additive="base">
                                        <p:cTn id="53"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1"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0" fill="hold"/>
                                        <p:tgtEl>
                                          <p:spTgt spid="17"/>
                                        </p:tgtEl>
                                        <p:attrNameLst>
                                          <p:attrName>ppt_x</p:attrName>
                                        </p:attrNameLst>
                                      </p:cBhvr>
                                      <p:tavLst>
                                        <p:tav tm="0">
                                          <p:val>
                                            <p:strVal val="#ppt_x"/>
                                          </p:val>
                                        </p:tav>
                                        <p:tav tm="100000">
                                          <p:val>
                                            <p:strVal val="#ppt_x"/>
                                          </p:val>
                                        </p:tav>
                                      </p:tavLst>
                                    </p:anim>
                                    <p:anim calcmode="lin" valueType="num">
                                      <p:cBhvr additive="base">
                                        <p:cTn id="59" dur="5000" fill="hold"/>
                                        <p:tgtEl>
                                          <p:spTgt spid="1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Kontrolní činnost </a:t>
            </a:r>
            <a:endParaRPr lang="cs-CZ" dirty="0"/>
          </a:p>
        </p:txBody>
      </p:sp>
      <p:sp>
        <p:nvSpPr>
          <p:cNvPr id="3" name="Zástupný symbol pro obsah 2"/>
          <p:cNvSpPr>
            <a:spLocks noGrp="1"/>
          </p:cNvSpPr>
          <p:nvPr>
            <p:ph idx="1"/>
          </p:nvPr>
        </p:nvSpPr>
        <p:spPr/>
        <p:txBody>
          <a:bodyPr>
            <a:normAutofit/>
          </a:bodyPr>
          <a:lstStyle/>
          <a:p>
            <a:r>
              <a:rPr lang="cs-CZ" sz="2400" dirty="0" smtClean="0"/>
              <a:t>Poctivost prodeje</a:t>
            </a:r>
          </a:p>
          <a:p>
            <a:pPr marL="0" indent="0">
              <a:buNone/>
            </a:pPr>
            <a:endParaRPr lang="cs-CZ" sz="2400" dirty="0"/>
          </a:p>
          <a:p>
            <a:r>
              <a:rPr lang="cs-CZ" sz="2400" dirty="0" smtClean="0"/>
              <a:t>Prodej na veletrzích, poutích, sportovních a společenských akcích</a:t>
            </a:r>
            <a:endParaRPr lang="cs-CZ" sz="2400" dirty="0"/>
          </a:p>
        </p:txBody>
      </p:sp>
    </p:spTree>
    <p:extLst>
      <p:ext uri="{BB962C8B-B14F-4D97-AF65-F5344CB8AC3E}">
        <p14:creationId xmlns:p14="http://schemas.microsoft.com/office/powerpoint/2010/main" val="2487081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Předváděcí prodejní akce</a:t>
            </a:r>
            <a:endParaRPr lang="cs-CZ" dirty="0"/>
          </a:p>
        </p:txBody>
      </p:sp>
      <p:sp>
        <p:nvSpPr>
          <p:cNvPr id="3" name="Zástupný symbol pro obsah 2"/>
          <p:cNvSpPr>
            <a:spLocks noGrp="1"/>
          </p:cNvSpPr>
          <p:nvPr>
            <p:ph idx="1"/>
          </p:nvPr>
        </p:nvSpPr>
        <p:spPr/>
        <p:txBody>
          <a:bodyPr/>
          <a:lstStyle/>
          <a:p>
            <a:r>
              <a:rPr lang="cs-CZ" dirty="0" err="1" smtClean="0"/>
              <a:t>xxxcxxxccc</a:t>
            </a:r>
            <a:endParaRPr lang="cs-CZ" dirty="0"/>
          </a:p>
        </p:txBody>
      </p:sp>
    </p:spTree>
    <p:extLst>
      <p:ext uri="{BB962C8B-B14F-4D97-AF65-F5344CB8AC3E}">
        <p14:creationId xmlns:p14="http://schemas.microsoft.com/office/powerpoint/2010/main" val="2025090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 nyní vaše dotazy……..</a:t>
            </a:r>
            <a:endParaRPr lang="cs-CZ" dirty="0"/>
          </a:p>
        </p:txBody>
      </p:sp>
      <p:pic>
        <p:nvPicPr>
          <p:cNvPr id="4" name="Zástupný symbol pro obsah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231135" y="2160588"/>
            <a:ext cx="5489767" cy="3881437"/>
          </a:xfrm>
        </p:spPr>
      </p:pic>
    </p:spTree>
    <p:extLst>
      <p:ext uri="{BB962C8B-B14F-4D97-AF65-F5344CB8AC3E}">
        <p14:creationId xmlns:p14="http://schemas.microsoft.com/office/powerpoint/2010/main" val="4117756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Děkujeme za pozornost!</a:t>
            </a:r>
            <a:endParaRPr lang="cs-CZ" dirty="0"/>
          </a:p>
        </p:txBody>
      </p:sp>
      <p:sp>
        <p:nvSpPr>
          <p:cNvPr id="3" name="Zástupný symbol pro obsah 2"/>
          <p:cNvSpPr>
            <a:spLocks noGrp="1"/>
          </p:cNvSpPr>
          <p:nvPr>
            <p:ph idx="1"/>
          </p:nvPr>
        </p:nvSpPr>
        <p:spPr/>
        <p:txBody>
          <a:bodyPr>
            <a:normAutofit/>
          </a:bodyPr>
          <a:lstStyle/>
          <a:p>
            <a:pPr marL="0" indent="0" algn="ctr">
              <a:buNone/>
            </a:pPr>
            <a:r>
              <a:rPr lang="cs-CZ" sz="14000" dirty="0" smtClean="0">
                <a:sym typeface="Wingdings" panose="05000000000000000000" pitchFamily="2" charset="2"/>
              </a:rPr>
              <a:t></a:t>
            </a:r>
            <a:endParaRPr lang="cs-CZ" sz="14000" dirty="0"/>
          </a:p>
        </p:txBody>
      </p:sp>
    </p:spTree>
    <p:extLst>
      <p:ext uri="{BB962C8B-B14F-4D97-AF65-F5344CB8AC3E}">
        <p14:creationId xmlns:p14="http://schemas.microsoft.com/office/powerpoint/2010/main" val="1073316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Kdo jsme a co děláme….</a:t>
            </a:r>
            <a:endParaRPr lang="cs-CZ" dirty="0"/>
          </a:p>
        </p:txBody>
      </p:sp>
      <p:sp>
        <p:nvSpPr>
          <p:cNvPr id="3" name="Zástupný symbol pro obsah 2"/>
          <p:cNvSpPr>
            <a:spLocks noGrp="1"/>
          </p:cNvSpPr>
          <p:nvPr>
            <p:ph idx="1"/>
          </p:nvPr>
        </p:nvSpPr>
        <p:spPr/>
        <p:txBody>
          <a:bodyPr/>
          <a:lstStyle/>
          <a:p>
            <a:r>
              <a:rPr lang="cs-CZ" sz="2400" dirty="0"/>
              <a:t>Působnost </a:t>
            </a:r>
            <a:r>
              <a:rPr lang="cs-CZ" sz="2400" dirty="0" smtClean="0"/>
              <a:t>ČOI</a:t>
            </a:r>
          </a:p>
          <a:p>
            <a:r>
              <a:rPr lang="cs-CZ" sz="2400" dirty="0"/>
              <a:t>Struktura ČOI</a:t>
            </a:r>
          </a:p>
          <a:p>
            <a:r>
              <a:rPr lang="cs-CZ" sz="2400" dirty="0" smtClean="0"/>
              <a:t>Kontrolní činnost ČOI</a:t>
            </a:r>
          </a:p>
          <a:p>
            <a:r>
              <a:rPr lang="cs-CZ" sz="2400" dirty="0"/>
              <a:t>Legislativa – právní předpisy</a:t>
            </a:r>
          </a:p>
          <a:p>
            <a:r>
              <a:rPr lang="cs-CZ" sz="2400" dirty="0"/>
              <a:t>Sankce ukládané ČOI</a:t>
            </a:r>
          </a:p>
          <a:p>
            <a:pPr marL="0" indent="0">
              <a:buNone/>
            </a:pPr>
            <a:endParaRPr lang="cs-CZ" dirty="0"/>
          </a:p>
        </p:txBody>
      </p:sp>
      <p:pic>
        <p:nvPicPr>
          <p:cNvPr id="5" name="Obrázek 4"/>
          <p:cNvPicPr>
            <a:picLocks noChangeAspect="1"/>
          </p:cNvPicPr>
          <p:nvPr/>
        </p:nvPicPr>
        <p:blipFill>
          <a:blip r:embed="rId2"/>
          <a:stretch>
            <a:fillRect/>
          </a:stretch>
        </p:blipFill>
        <p:spPr>
          <a:xfrm>
            <a:off x="5674614" y="3927348"/>
            <a:ext cx="2801874" cy="1970973"/>
          </a:xfrm>
          <a:prstGeom prst="rect">
            <a:avLst/>
          </a:prstGeom>
        </p:spPr>
      </p:pic>
    </p:spTree>
    <p:extLst>
      <p:ext uri="{BB962C8B-B14F-4D97-AF65-F5344CB8AC3E}">
        <p14:creationId xmlns:p14="http://schemas.microsoft.com/office/powerpoint/2010/main" val="782548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000" fill="hold"/>
                                        <p:tgtEl>
                                          <p:spTgt spid="5"/>
                                        </p:tgtEl>
                                        <p:attrNameLst>
                                          <p:attrName>ppt_x</p:attrName>
                                        </p:attrNameLst>
                                      </p:cBhvr>
                                      <p:tavLst>
                                        <p:tav tm="0">
                                          <p:val>
                                            <p:strVal val="#ppt_x"/>
                                          </p:val>
                                        </p:tav>
                                        <p:tav tm="100000">
                                          <p:val>
                                            <p:strVal val="#ppt_x"/>
                                          </p:val>
                                        </p:tav>
                                      </p:tavLst>
                                    </p:anim>
                                    <p:anim calcmode="lin" valueType="num">
                                      <p:cBhvr additive="base">
                                        <p:cTn id="13" dur="30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5000"/>
                            </p:stCondLst>
                            <p:childTnLst>
                              <p:par>
                                <p:cTn id="15" presetID="2" presetClass="entr" presetSubtype="4"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0"/>
                            </p:stCondLst>
                            <p:childTnLst>
                              <p:par>
                                <p:cTn id="20" presetID="2" presetClass="entr" presetSubtype="4" fill="hold"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0"/>
                            </p:stCondLst>
                            <p:childTnLst>
                              <p:par>
                                <p:cTn id="25" presetID="2" presetClass="entr" presetSubtype="4" fill="hold"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0"/>
                            </p:stCondLst>
                            <p:childTnLst>
                              <p:par>
                                <p:cTn id="30" presetID="2" presetClass="entr" presetSubtype="4" fill="hold"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0"/>
                            </p:stCondLst>
                            <p:childTnLst>
                              <p:par>
                                <p:cTn id="35" presetID="2" presetClass="entr" presetSubtype="4" fill="hold"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je </a:t>
            </a:r>
            <a:r>
              <a:rPr lang="cs-CZ" b="1" dirty="0" smtClean="0"/>
              <a:t>Česká </a:t>
            </a:r>
            <a:r>
              <a:rPr lang="cs-CZ" b="1" dirty="0"/>
              <a:t>obchodní inspekce </a:t>
            </a:r>
            <a:endParaRPr lang="cs-CZ" dirty="0"/>
          </a:p>
        </p:txBody>
      </p:sp>
      <p:sp>
        <p:nvSpPr>
          <p:cNvPr id="3" name="Zástupný symbol pro obsah 2"/>
          <p:cNvSpPr>
            <a:spLocks noGrp="1"/>
          </p:cNvSpPr>
          <p:nvPr>
            <p:ph idx="1"/>
          </p:nvPr>
        </p:nvSpPr>
        <p:spPr/>
        <p:txBody>
          <a:bodyPr>
            <a:normAutofit fontScale="92500" lnSpcReduction="20000"/>
          </a:bodyPr>
          <a:lstStyle/>
          <a:p>
            <a:r>
              <a:rPr lang="cs-CZ" sz="2400" dirty="0" smtClean="0"/>
              <a:t>orgán </a:t>
            </a:r>
            <a:r>
              <a:rPr lang="cs-CZ" sz="2400" dirty="0"/>
              <a:t>státní správy, </a:t>
            </a:r>
            <a:r>
              <a:rPr lang="cs-CZ" sz="2400" dirty="0" smtClean="0"/>
              <a:t>podřízený </a:t>
            </a:r>
            <a:r>
              <a:rPr lang="cs-CZ" sz="2400" dirty="0"/>
              <a:t>Ministerstvu průmyslu a obchodu České </a:t>
            </a:r>
            <a:r>
              <a:rPr lang="cs-CZ" sz="2400" dirty="0" smtClean="0"/>
              <a:t>republiky</a:t>
            </a:r>
          </a:p>
          <a:p>
            <a:pPr marL="0" indent="0">
              <a:buNone/>
            </a:pPr>
            <a:endParaRPr lang="cs-CZ" sz="2400" dirty="0"/>
          </a:p>
          <a:p>
            <a:r>
              <a:rPr lang="cs-CZ" sz="2400" dirty="0"/>
              <a:t>j</a:t>
            </a:r>
            <a:r>
              <a:rPr lang="cs-CZ" sz="2400" dirty="0" smtClean="0"/>
              <a:t>ejí povinnosti a oprávnění upravuje </a:t>
            </a:r>
            <a:r>
              <a:rPr lang="cs-CZ" sz="2400" dirty="0"/>
              <a:t>zákonem č. 64/1986 Sb., </a:t>
            </a:r>
            <a:r>
              <a:rPr lang="cs-CZ" sz="2400" dirty="0" smtClean="0"/>
              <a:t>  o </a:t>
            </a:r>
            <a:r>
              <a:rPr lang="cs-CZ" sz="2400" dirty="0"/>
              <a:t>České obchodní </a:t>
            </a:r>
            <a:r>
              <a:rPr lang="cs-CZ" sz="2400" dirty="0" smtClean="0"/>
              <a:t>inspekci</a:t>
            </a:r>
          </a:p>
          <a:p>
            <a:pPr marL="0" indent="0">
              <a:buNone/>
            </a:pPr>
            <a:endParaRPr lang="pl-PL" sz="2400" dirty="0"/>
          </a:p>
          <a:p>
            <a:r>
              <a:rPr lang="pl-PL" sz="2400" dirty="0" smtClean="0"/>
              <a:t>má 7 inspektorátů, vždy pro dva kraje, a ústřední inspektorát,  v jehož čele stojí ústřední ředitel</a:t>
            </a:r>
          </a:p>
          <a:p>
            <a:pPr marL="0" indent="0">
              <a:buNone/>
            </a:pPr>
            <a:endParaRPr lang="pl-PL" sz="2400" dirty="0"/>
          </a:p>
          <a:p>
            <a:r>
              <a:rPr lang="pl-PL" sz="2400" dirty="0" smtClean="0"/>
              <a:t>je rozpočtová organizace (její činnost je hrazena ze státního rozpočtu a také pokuty, které vybere, jsou příjmem státu)</a:t>
            </a:r>
            <a:endParaRPr lang="pl-PL" sz="2400" dirty="0"/>
          </a:p>
          <a:p>
            <a:endParaRPr lang="cs-CZ" sz="2000" dirty="0" smtClean="0"/>
          </a:p>
          <a:p>
            <a:endParaRPr lang="cs-CZ" dirty="0"/>
          </a:p>
          <a:p>
            <a:endParaRPr lang="cs-CZ" dirty="0"/>
          </a:p>
        </p:txBody>
      </p:sp>
    </p:spTree>
    <p:extLst>
      <p:ext uri="{BB962C8B-B14F-4D97-AF65-F5344CB8AC3E}">
        <p14:creationId xmlns:p14="http://schemas.microsoft.com/office/powerpoint/2010/main" val="740756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Úřední postup ČOI upravují</a:t>
            </a:r>
          </a:p>
        </p:txBody>
      </p:sp>
      <p:sp>
        <p:nvSpPr>
          <p:cNvPr id="3" name="Zástupný symbol pro obsah 2"/>
          <p:cNvSpPr>
            <a:spLocks noGrp="1"/>
          </p:cNvSpPr>
          <p:nvPr>
            <p:ph idx="1"/>
          </p:nvPr>
        </p:nvSpPr>
        <p:spPr/>
        <p:txBody>
          <a:bodyPr>
            <a:normAutofit/>
          </a:bodyPr>
          <a:lstStyle/>
          <a:p>
            <a:r>
              <a:rPr lang="cs-CZ" sz="2400" dirty="0"/>
              <a:t>Zákon č. 255/2012 Sb., o kontrole (kontrolní řád)</a:t>
            </a:r>
          </a:p>
          <a:p>
            <a:endParaRPr lang="cs-CZ" sz="2400" dirty="0"/>
          </a:p>
          <a:p>
            <a:r>
              <a:rPr lang="cs-CZ" sz="2400" dirty="0"/>
              <a:t>Zákon č. 500/2004 Sb., správní řád</a:t>
            </a:r>
          </a:p>
          <a:p>
            <a:endParaRPr lang="cs-CZ" sz="2000" dirty="0"/>
          </a:p>
        </p:txBody>
      </p:sp>
      <p:pic>
        <p:nvPicPr>
          <p:cNvPr id="4" name="Obrázek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7334" y="4546556"/>
            <a:ext cx="8320362" cy="2145619"/>
          </a:xfrm>
          <a:prstGeom prst="rect">
            <a:avLst/>
          </a:prstGeom>
        </p:spPr>
      </p:pic>
    </p:spTree>
    <p:extLst>
      <p:ext uri="{BB962C8B-B14F-4D97-AF65-F5344CB8AC3E}">
        <p14:creationId xmlns:p14="http://schemas.microsoft.com/office/powerpoint/2010/main" val="2056386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ppt_x"/>
                                          </p:val>
                                        </p:tav>
                                        <p:tav tm="100000">
                                          <p:val>
                                            <p:strVal val="#ppt_x"/>
                                          </p:val>
                                        </p:tav>
                                      </p:tavLst>
                                    </p:anim>
                                    <p:anim calcmode="lin" valueType="num">
                                      <p:cBhvr additive="base">
                                        <p:cTn id="13"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9"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Česká obchodní inspekce kontroluje: </a:t>
            </a:r>
          </a:p>
        </p:txBody>
      </p:sp>
      <p:sp>
        <p:nvSpPr>
          <p:cNvPr id="3" name="Zástupný symbol pro obsah 2"/>
          <p:cNvSpPr>
            <a:spLocks noGrp="1"/>
          </p:cNvSpPr>
          <p:nvPr>
            <p:ph idx="1"/>
          </p:nvPr>
        </p:nvSpPr>
        <p:spPr>
          <a:xfrm>
            <a:off x="677334" y="1268083"/>
            <a:ext cx="8535677" cy="4773279"/>
          </a:xfrm>
        </p:spPr>
        <p:txBody>
          <a:bodyPr>
            <a:normAutofit lnSpcReduction="10000"/>
          </a:bodyPr>
          <a:lstStyle/>
          <a:p>
            <a:endParaRPr lang="cs-CZ" sz="2000" dirty="0" smtClean="0"/>
          </a:p>
          <a:p>
            <a:r>
              <a:rPr lang="cs-CZ" sz="2200" dirty="0" smtClean="0"/>
              <a:t>právnické </a:t>
            </a:r>
            <a:r>
              <a:rPr lang="cs-CZ" sz="2200" dirty="0"/>
              <a:t>a fyzické osoby prodávající nebo dodávající výrobky a zboží na vnitřní trh, poskytující služby nebo vyvíjející jinou podobnou činnost na vnitřním trhu, poskytující spotřebitelský úvěr nebo provozující tržiště (tržnice), pokud podle zvláštních právních předpisů nevykonává tento dozor jiný správní úřad</a:t>
            </a:r>
          </a:p>
          <a:p>
            <a:endParaRPr lang="cs-CZ" sz="2200" dirty="0" smtClean="0"/>
          </a:p>
          <a:p>
            <a:r>
              <a:rPr lang="cs-CZ" sz="2200" dirty="0"/>
              <a:t>dodržování podmínek stanovených k zabezpečení jakosti zboží nebo výrobků (kromě potravin) včetně jejich zdravotní nezávadnosti, podmínek pro skladování a </a:t>
            </a:r>
            <a:r>
              <a:rPr lang="cs-CZ" sz="2200" dirty="0" smtClean="0"/>
              <a:t>dopravu</a:t>
            </a:r>
          </a:p>
          <a:p>
            <a:endParaRPr lang="cs-CZ" dirty="0"/>
          </a:p>
          <a:p>
            <a:pPr marL="0" indent="0">
              <a:buNone/>
            </a:pPr>
            <a:r>
              <a:rPr lang="cs-CZ" dirty="0"/>
              <a:t/>
            </a:r>
            <a:br>
              <a:rPr lang="cs-CZ" dirty="0"/>
            </a:br>
            <a:endParaRPr lang="cs-CZ" dirty="0"/>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6118" y="4208063"/>
            <a:ext cx="3395307" cy="2574159"/>
          </a:xfrm>
          <a:prstGeom prst="rect">
            <a:avLst/>
          </a:prstGeom>
        </p:spPr>
      </p:pic>
    </p:spTree>
    <p:extLst>
      <p:ext uri="{BB962C8B-B14F-4D97-AF65-F5344CB8AC3E}">
        <p14:creationId xmlns:p14="http://schemas.microsoft.com/office/powerpoint/2010/main" val="4186240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Některé </a:t>
            </a:r>
            <a:r>
              <a:rPr lang="cs-CZ" dirty="0"/>
              <a:t>oblasti </a:t>
            </a:r>
            <a:r>
              <a:rPr lang="cs-CZ" dirty="0" smtClean="0"/>
              <a:t>kontrolované ČOI: </a:t>
            </a:r>
            <a:endParaRPr lang="cs-CZ" dirty="0"/>
          </a:p>
        </p:txBody>
      </p:sp>
      <p:sp>
        <p:nvSpPr>
          <p:cNvPr id="3" name="Zástupný symbol pro obsah 2"/>
          <p:cNvSpPr>
            <a:spLocks noGrp="1"/>
          </p:cNvSpPr>
          <p:nvPr>
            <p:ph idx="1"/>
          </p:nvPr>
        </p:nvSpPr>
        <p:spPr>
          <a:xfrm>
            <a:off x="677334" y="1449238"/>
            <a:ext cx="8596668" cy="5003319"/>
          </a:xfrm>
        </p:spPr>
        <p:txBody>
          <a:bodyPr>
            <a:normAutofit/>
          </a:bodyPr>
          <a:lstStyle/>
          <a:p>
            <a:r>
              <a:rPr lang="cs-CZ" sz="2000" dirty="0" smtClean="0"/>
              <a:t>Poctivost prodeje a informace o ceně, o zboží, návody…</a:t>
            </a:r>
            <a:endParaRPr lang="cs-CZ" sz="2000" dirty="0"/>
          </a:p>
          <a:p>
            <a:r>
              <a:rPr lang="cs-CZ" sz="2000" dirty="0"/>
              <a:t>Internetový prodej </a:t>
            </a:r>
          </a:p>
          <a:p>
            <a:r>
              <a:rPr lang="cs-CZ" sz="2000" dirty="0"/>
              <a:t>Předváděcí prodejní </a:t>
            </a:r>
            <a:r>
              <a:rPr lang="cs-CZ" sz="2000" dirty="0" smtClean="0"/>
              <a:t>akce</a:t>
            </a:r>
            <a:endParaRPr lang="cs-CZ" sz="2000" dirty="0"/>
          </a:p>
          <a:p>
            <a:r>
              <a:rPr lang="cs-CZ" sz="2000" dirty="0" smtClean="0"/>
              <a:t>Některá práva </a:t>
            </a:r>
            <a:r>
              <a:rPr lang="cs-CZ" sz="2000" dirty="0"/>
              <a:t>duševního </a:t>
            </a:r>
            <a:r>
              <a:rPr lang="cs-CZ" sz="2000" dirty="0" smtClean="0"/>
              <a:t>vlastnictví</a:t>
            </a:r>
            <a:endParaRPr lang="cs-CZ" sz="2000" dirty="0"/>
          </a:p>
          <a:p>
            <a:r>
              <a:rPr lang="cs-CZ" sz="2000" dirty="0" smtClean="0"/>
              <a:t>Diskriminace spotřebitele</a:t>
            </a:r>
          </a:p>
          <a:p>
            <a:r>
              <a:rPr lang="cs-CZ" sz="2000" dirty="0" smtClean="0"/>
              <a:t>Spotřebitelské </a:t>
            </a:r>
            <a:r>
              <a:rPr lang="cs-CZ" sz="2000" dirty="0"/>
              <a:t>úvěry</a:t>
            </a:r>
            <a:endParaRPr lang="cs-CZ" sz="2000" dirty="0" smtClean="0"/>
          </a:p>
          <a:p>
            <a:r>
              <a:rPr lang="cs-CZ" sz="2000" dirty="0" smtClean="0"/>
              <a:t>Jakost </a:t>
            </a:r>
            <a:r>
              <a:rPr lang="cs-CZ" sz="2000" dirty="0"/>
              <a:t>pohonných hmot</a:t>
            </a:r>
          </a:p>
          <a:p>
            <a:r>
              <a:rPr lang="cs-CZ" sz="2000" dirty="0" smtClean="0"/>
              <a:t>Bezpečnost stanovených výrobků (např. hraček a výrobků pro péči      o děti, výrobků elektro, ochranných pomůcek, tlakových nádob…</a:t>
            </a:r>
            <a:endParaRPr lang="cs-CZ" sz="2000" dirty="0"/>
          </a:p>
          <a:p>
            <a:r>
              <a:rPr lang="cs-CZ" sz="2000" dirty="0" smtClean="0"/>
              <a:t>Jakost tuhých paliv (uhlí, dřeva, dřevěných pelet…)</a:t>
            </a:r>
          </a:p>
          <a:p>
            <a:r>
              <a:rPr lang="cs-CZ" sz="2000" dirty="0" smtClean="0"/>
              <a:t>Prodej na veletrzích, poutích, sportovních a společenských akcích…</a:t>
            </a:r>
            <a:endParaRPr lang="cs-CZ" sz="2000" dirty="0"/>
          </a:p>
        </p:txBody>
      </p:sp>
    </p:spTree>
    <p:extLst>
      <p:ext uri="{BB962C8B-B14F-4D97-AF65-F5344CB8AC3E}">
        <p14:creationId xmlns:p14="http://schemas.microsoft.com/office/powerpoint/2010/main" val="62737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Otázka?????</a:t>
            </a:r>
            <a:endParaRPr lang="cs-CZ" dirty="0"/>
          </a:p>
        </p:txBody>
      </p:sp>
      <p:sp>
        <p:nvSpPr>
          <p:cNvPr id="3" name="Zástupný symbol pro obsah 2"/>
          <p:cNvSpPr>
            <a:spLocks noGrp="1"/>
          </p:cNvSpPr>
          <p:nvPr>
            <p:ph idx="1"/>
          </p:nvPr>
        </p:nvSpPr>
        <p:spPr>
          <a:xfrm>
            <a:off x="677334" y="1458097"/>
            <a:ext cx="8596668" cy="4583265"/>
          </a:xfrm>
        </p:spPr>
        <p:txBody>
          <a:bodyPr>
            <a:normAutofit/>
          </a:bodyPr>
          <a:lstStyle/>
          <a:p>
            <a:r>
              <a:rPr lang="cs-CZ" sz="2400" dirty="0"/>
              <a:t>Máte </a:t>
            </a:r>
            <a:r>
              <a:rPr lang="cs-CZ" sz="2400" dirty="0" smtClean="0"/>
              <a:t>představu, kolik zákonů ČOI kontroluje? </a:t>
            </a:r>
            <a:endParaRPr lang="cs-CZ" sz="2400"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0056" y="2977388"/>
            <a:ext cx="2794000" cy="1854200"/>
          </a:xfrm>
          <a:prstGeom prst="rect">
            <a:avLst/>
          </a:prstGeom>
        </p:spPr>
      </p:pic>
      <p:pic>
        <p:nvPicPr>
          <p:cNvPr id="5" name="Obráze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8432" y="3127248"/>
            <a:ext cx="3742944" cy="2807208"/>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9056" y="5765137"/>
            <a:ext cx="1905000" cy="276225"/>
          </a:xfrm>
          <a:prstGeom prst="rect">
            <a:avLst/>
          </a:prstGeom>
        </p:spPr>
      </p:pic>
      <p:pic>
        <p:nvPicPr>
          <p:cNvPr id="7" name="Obrázek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43460" y="4193272"/>
            <a:ext cx="3745650" cy="2486406"/>
          </a:xfrm>
          <a:prstGeom prst="rect">
            <a:avLst/>
          </a:prstGeom>
        </p:spPr>
      </p:pic>
      <p:pic>
        <p:nvPicPr>
          <p:cNvPr id="8" name="Obrázek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51796" y="2149329"/>
            <a:ext cx="5936963" cy="3287146"/>
          </a:xfrm>
          <a:prstGeom prst="rect">
            <a:avLst/>
          </a:prstGeom>
        </p:spPr>
      </p:pic>
    </p:spTree>
    <p:extLst>
      <p:ext uri="{BB962C8B-B14F-4D97-AF65-F5344CB8AC3E}">
        <p14:creationId xmlns:p14="http://schemas.microsoft.com/office/powerpoint/2010/main" val="4212878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0"/>
                                        <p:tgtEl>
                                          <p:spTgt spid="3">
                                            <p:txEl>
                                              <p:pRg st="0" end="0"/>
                                            </p:txEl>
                                          </p:spTgt>
                                        </p:tgtEl>
                                      </p:cBhvr>
                                    </p:animEffect>
                                  </p:childTnLst>
                                </p:cTn>
                              </p:par>
                            </p:childTnLst>
                          </p:cTn>
                        </p:par>
                        <p:par>
                          <p:cTn id="8" fill="hold">
                            <p:stCondLst>
                              <p:cond delay="8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0"/>
                                        <p:tgtEl>
                                          <p:spTgt spid="4"/>
                                        </p:tgtEl>
                                      </p:cBhvr>
                                    </p:animEffect>
                                  </p:childTnLst>
                                  <p:subTnLst>
                                    <p:set>
                                      <p:cBhvr override="childStyle">
                                        <p:cTn dur="1" fill="hold" display="0" masterRel="sameClick" afterEffect="1">
                                          <p:stCondLst>
                                            <p:cond evt="end" delay="0">
                                              <p:tn val="9"/>
                                            </p:cond>
                                          </p:stCondLst>
                                        </p:cTn>
                                        <p:tgtEl>
                                          <p:spTgt spid="4"/>
                                        </p:tgtEl>
                                        <p:attrNameLst>
                                          <p:attrName>style.visibility</p:attrName>
                                        </p:attrNameLst>
                                      </p:cBhvr>
                                      <p:to>
                                        <p:strVal val="hidden"/>
                                      </p:to>
                                    </p:set>
                                  </p:subTnLst>
                                </p:cTn>
                              </p:par>
                            </p:childTnLst>
                          </p:cTn>
                        </p:par>
                        <p:par>
                          <p:cTn id="12" fill="hold">
                            <p:stCondLst>
                              <p:cond delay="13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0"/>
                                        <p:tgtEl>
                                          <p:spTgt spid="5"/>
                                        </p:tgtEl>
                                      </p:cBhvr>
                                    </p:animEffect>
                                  </p:childTnLst>
                                  <p:subTnLst>
                                    <p:set>
                                      <p:cBhvr override="childStyle">
                                        <p:cTn dur="1" fill="hold" display="0" masterRel="sameClick" afterEffect="1">
                                          <p:stCondLst>
                                            <p:cond evt="end" delay="0">
                                              <p:tn val="13"/>
                                            </p:cond>
                                          </p:stCondLst>
                                        </p:cTn>
                                        <p:tgtEl>
                                          <p:spTgt spid="5"/>
                                        </p:tgtEl>
                                        <p:attrNameLst>
                                          <p:attrName>style.visibility</p:attrName>
                                        </p:attrNameLst>
                                      </p:cBhvr>
                                      <p:to>
                                        <p:strVal val="hidden"/>
                                      </p:to>
                                    </p:set>
                                  </p:subTnLst>
                                </p:cTn>
                              </p:par>
                            </p:childTnLst>
                          </p:cTn>
                        </p:par>
                        <p:par>
                          <p:cTn id="16" fill="hold">
                            <p:stCondLst>
                              <p:cond delay="18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0"/>
                                        <p:tgtEl>
                                          <p:spTgt spid="6"/>
                                        </p:tgtEl>
                                      </p:cBhvr>
                                    </p:animEffect>
                                  </p:childTnLst>
                                  <p:subTnLst>
                                    <p:set>
                                      <p:cBhvr override="childStyle">
                                        <p:cTn dur="1" fill="hold" display="0" masterRel="sameClick" afterEffect="1">
                                          <p:stCondLst>
                                            <p:cond evt="end" delay="0">
                                              <p:tn val="17"/>
                                            </p:cond>
                                          </p:stCondLst>
                                        </p:cTn>
                                        <p:tgtEl>
                                          <p:spTgt spid="6"/>
                                        </p:tgtEl>
                                        <p:attrNameLst>
                                          <p:attrName>style.visibility</p:attrName>
                                        </p:attrNameLst>
                                      </p:cBhvr>
                                      <p:to>
                                        <p:strVal val="hidden"/>
                                      </p:to>
                                    </p:set>
                                  </p:subTnLst>
                                </p:cTn>
                              </p:par>
                            </p:childTnLst>
                          </p:cTn>
                        </p:par>
                        <p:par>
                          <p:cTn id="20" fill="hold">
                            <p:stCondLst>
                              <p:cond delay="235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0"/>
                                        <p:tgtEl>
                                          <p:spTgt spid="7"/>
                                        </p:tgtEl>
                                      </p:cBhvr>
                                    </p:animEffect>
                                  </p:childTnLst>
                                  <p:subTnLst>
                                    <p:set>
                                      <p:cBhvr override="childStyle">
                                        <p:cTn dur="1" fill="hold" display="0" masterRel="sameClick" afterEffect="1">
                                          <p:stCondLst>
                                            <p:cond evt="end" delay="0">
                                              <p:tn val="21"/>
                                            </p:cond>
                                          </p:stCondLst>
                                        </p:cTn>
                                        <p:tgtEl>
                                          <p:spTgt spid="7"/>
                                        </p:tgtEl>
                                        <p:attrNameLst>
                                          <p:attrName>style.visibility</p:attrName>
                                        </p:attrNameLst>
                                      </p:cBhvr>
                                      <p:to>
                                        <p:strVal val="hidden"/>
                                      </p:to>
                                    </p:set>
                                  </p:subTnLst>
                                </p:cTn>
                              </p:par>
                            </p:childTnLst>
                          </p:cTn>
                        </p:par>
                        <p:par>
                          <p:cTn id="24" fill="hold">
                            <p:stCondLst>
                              <p:cond delay="28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iterate type="wd">
                                    <p:tmPct val="10000"/>
                                  </p:iterate>
                                  <p:childTnLst>
                                    <p:set>
                                      <p:cBhvr>
                                        <p:cTn id="31" dur="1" fill="hold">
                                          <p:stCondLst>
                                            <p:cond delay="0"/>
                                          </p:stCondLst>
                                        </p:cTn>
                                        <p:tgtEl>
                                          <p:spTgt spid="2"/>
                                        </p:tgtEl>
                                        <p:attrNameLst>
                                          <p:attrName>style.visibility</p:attrName>
                                        </p:attrNameLst>
                                      </p:cBhvr>
                                      <p:to>
                                        <p:strVal val="visible"/>
                                      </p:to>
                                    </p:set>
                                    <p:anim calcmode="lin" valueType="num">
                                      <p:cBhvr additive="base">
                                        <p:cTn id="32" dur="2000" fill="hold"/>
                                        <p:tgtEl>
                                          <p:spTgt spid="2"/>
                                        </p:tgtEl>
                                        <p:attrNameLst>
                                          <p:attrName>ppt_x</p:attrName>
                                        </p:attrNameLst>
                                      </p:cBhvr>
                                      <p:tavLst>
                                        <p:tav tm="0">
                                          <p:val>
                                            <p:strVal val="0-#ppt_w/2"/>
                                          </p:val>
                                        </p:tav>
                                        <p:tav tm="100000">
                                          <p:val>
                                            <p:strVal val="#ppt_x"/>
                                          </p:val>
                                        </p:tav>
                                      </p:tavLst>
                                    </p:anim>
                                    <p:anim calcmode="lin" valueType="num">
                                      <p:cBhvr additive="base">
                                        <p:cTn id="33"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Pojďme se podívat……..</a:t>
            </a:r>
            <a:endParaRPr lang="cs-CZ" dirty="0"/>
          </a:p>
        </p:txBody>
      </p:sp>
      <p:pic>
        <p:nvPicPr>
          <p:cNvPr id="4" name="Zástupný symbol pro obsah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063804" y="2160588"/>
            <a:ext cx="5824430" cy="3881437"/>
          </a:xfrm>
        </p:spPr>
      </p:pic>
    </p:spTree>
    <p:extLst>
      <p:ext uri="{BB962C8B-B14F-4D97-AF65-F5344CB8AC3E}">
        <p14:creationId xmlns:p14="http://schemas.microsoft.com/office/powerpoint/2010/main" val="48016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seta">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527</TotalTime>
  <Words>1072</Words>
  <Application>Microsoft Office PowerPoint</Application>
  <PresentationFormat>Vlastní</PresentationFormat>
  <Paragraphs>124</Paragraphs>
  <Slides>24</Slides>
  <Notes>0</Notes>
  <HiddenSlides>0</HiddenSlides>
  <MMClips>0</MMClips>
  <ScaleCrop>false</ScaleCrop>
  <HeadingPairs>
    <vt:vector size="4" baseType="variant">
      <vt:variant>
        <vt:lpstr>Motiv</vt:lpstr>
      </vt:variant>
      <vt:variant>
        <vt:i4>1</vt:i4>
      </vt:variant>
      <vt:variant>
        <vt:lpstr>Nadpisy snímků</vt:lpstr>
      </vt:variant>
      <vt:variant>
        <vt:i4>24</vt:i4>
      </vt:variant>
    </vt:vector>
  </HeadingPairs>
  <TitlesOfParts>
    <vt:vector size="25" baseType="lpstr">
      <vt:lpstr>Faseta</vt:lpstr>
      <vt:lpstr>Česká  obchodní inspekce</vt:lpstr>
      <vt:lpstr>Česká  obchodní inspekce</vt:lpstr>
      <vt:lpstr>Kdo jsme a co děláme….</vt:lpstr>
      <vt:lpstr>Co je Česká obchodní inspekce </vt:lpstr>
      <vt:lpstr>Úřední postup ČOI upravují</vt:lpstr>
      <vt:lpstr>Česká obchodní inspekce kontroluje: </vt:lpstr>
      <vt:lpstr>Některé oblasti kontrolované ČOI: </vt:lpstr>
      <vt:lpstr>Otázka?????</vt:lpstr>
      <vt:lpstr>Pojďme se podívat……..</vt:lpstr>
      <vt:lpstr>Právní předpisy dozorované ČOI</vt:lpstr>
      <vt:lpstr>A další právní normy…………</vt:lpstr>
      <vt:lpstr>A další právní normy…….</vt:lpstr>
      <vt:lpstr>Maximální výše ukládaných sankcí</vt:lpstr>
      <vt:lpstr>Další činnost ČOI</vt:lpstr>
      <vt:lpstr>Poradensko-informační služba</vt:lpstr>
      <vt:lpstr>Mimosoudní řešení spotřebitelských sporů (ADR)</vt:lpstr>
      <vt:lpstr>Preventivně vzdělávací aktivity</vt:lpstr>
      <vt:lpstr>Vztahy s veřejností</vt:lpstr>
      <vt:lpstr>Padělky ……….fake……….</vt:lpstr>
      <vt:lpstr>Padělky…………</vt:lpstr>
      <vt:lpstr>Kontrolní činnost </vt:lpstr>
      <vt:lpstr>Předváděcí prodejní akce</vt:lpstr>
      <vt:lpstr>A nyní vaše dotazy……..</vt:lpstr>
      <vt:lpstr>Děkujeme za pozornost!</vt:lpstr>
    </vt:vector>
  </TitlesOfParts>
  <Company>Česká obchodní inspekce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Česká  obchodní inspekce</dc:title>
  <dc:creator>Divišová Ivana, Mgr.</dc:creator>
  <cp:lastModifiedBy>Richard Tichý</cp:lastModifiedBy>
  <cp:revision>51</cp:revision>
  <dcterms:created xsi:type="dcterms:W3CDTF">2015-10-09T05:39:45Z</dcterms:created>
  <dcterms:modified xsi:type="dcterms:W3CDTF">2017-04-07T12:38:26Z</dcterms:modified>
</cp:coreProperties>
</file>