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1" r:id="rId4"/>
    <p:sldId id="273" r:id="rId5"/>
    <p:sldId id="279" r:id="rId6"/>
    <p:sldId id="282" r:id="rId7"/>
    <p:sldId id="283" r:id="rId8"/>
    <p:sldId id="278" r:id="rId9"/>
    <p:sldId id="284" r:id="rId10"/>
    <p:sldId id="281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Boo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EB100-3974-47D4-B29A-595CD7A1E40A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B68A-9D5D-4242-92D8-E1DC50ADF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B68A-9D5D-4242-92D8-E1DC50ADF94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1B68A-9D5D-4242-92D8-E1DC50ADF94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2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7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02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8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0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1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4BF0-935D-4529-9836-1DEDBE9B34E9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7D98-559A-4585-8F76-5A229D47E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hyperlink" Target="http://www.ceskosportuje.cz/sazkaolympijskyvicebo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eskosportuje.cz/sazkaolympijskyviceboj" TargetMode="External"/><Relationship Id="rId4" Type="http://schemas.openxmlformats.org/officeDocument/2006/relationships/hyperlink" Target="mailto:viceboj@olympic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35896" y="379588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SAZKA OLYMPIJSKÝ VÍCEBOJ 2014/2015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132" y="2931790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507854"/>
            <a:ext cx="3047981" cy="12802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7624" y="987574"/>
            <a:ext cx="66247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smtClean="0"/>
              <a:t>Pošlete, prosím, </a:t>
            </a:r>
            <a:r>
              <a:rPr lang="cs-CZ" sz="2400" b="1" dirty="0" smtClean="0"/>
              <a:t>informace o Sazka Olympijském víceboji na základní školy, se kterými komunikujete, a vyzvěte je, aby se do projektu zapojily a pomohly nám rozhýbat děti po celé ČR.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FFC000"/>
                </a:solidFill>
              </a:rPr>
              <a:t>DĚKUJEME ZA SPOLUPRÁCI</a:t>
            </a:r>
          </a:p>
        </p:txBody>
      </p:sp>
    </p:spTree>
    <p:extLst>
      <p:ext uri="{BB962C8B-B14F-4D97-AF65-F5344CB8AC3E}">
        <p14:creationId xmlns:p14="http://schemas.microsoft.com/office/powerpoint/2010/main" val="14359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ČESKÉ DĚTI NESPORTUJÍ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fyzická zdatnost se zhoršuje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 dvacet let se počet obézních dětí zpětinásobil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Česku sportuje pravidelně jen 28 %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Německu je to dvojnásobek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proto je tu projekt Česko sportuje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24391"/>
            <a:ext cx="5249188" cy="197960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83881" y="3190948"/>
            <a:ext cx="3543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„Je vidět, že děti jsou na tom</a:t>
            </a:r>
          </a:p>
          <a:p>
            <a:r>
              <a:rPr lang="cs-CZ" sz="1400" dirty="0"/>
              <a:t>pohybově hůř, než když jsem učil.“</a:t>
            </a:r>
          </a:p>
          <a:p>
            <a:r>
              <a:rPr lang="cs-CZ" sz="1400" b="1" dirty="0"/>
              <a:t>Marcel </a:t>
            </a:r>
            <a:r>
              <a:rPr lang="cs-CZ" sz="1400" b="1" dirty="0" smtClean="0"/>
              <a:t>Chládek</a:t>
            </a:r>
          </a:p>
          <a:p>
            <a:endParaRPr lang="cs-CZ" sz="1100" b="1" dirty="0" smtClean="0"/>
          </a:p>
          <a:p>
            <a:r>
              <a:rPr lang="cs-CZ" sz="1100" i="1" dirty="0" smtClean="0"/>
              <a:t>ministr </a:t>
            </a:r>
            <a:r>
              <a:rPr lang="cs-CZ" sz="1100" i="1" dirty="0"/>
              <a:t>školství, mládeže</a:t>
            </a:r>
          </a:p>
          <a:p>
            <a:r>
              <a:rPr lang="cs-CZ" sz="1100" i="1" dirty="0"/>
              <a:t>a tělovýchovy, bývalý tělocvikář</a:t>
            </a:r>
            <a:endParaRPr lang="cs-CZ" sz="11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rgbClr val="FFC000"/>
                </a:solidFill>
              </a:rPr>
              <a:t>1. ročník OLYMPIJSKÉHO VÍCEBOJE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265781"/>
            <a:ext cx="3556651" cy="30391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48785"/>
            <a:ext cx="4192654" cy="2673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846959"/>
            <a:ext cx="2520280" cy="18862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987" y="3061895"/>
            <a:ext cx="2047157" cy="16713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SAZKA OLYMPIJSKÝ VÍCEBOJ – 2. ročník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nejde o nejlepší výkony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cíl je zapojit co nejvíce žáků 1.–9. tříd ZŠ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8 měřitelných disciplín v průběhu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oplňkové kreativní úkoly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olympijské hlídky a tréninky s olympioniky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sportovní žákovské knížky pro nejmenší</a:t>
            </a:r>
            <a:endParaRPr lang="cs-CZ" dirty="0"/>
          </a:p>
          <a:p>
            <a:pPr lvl="1"/>
            <a:endParaRPr lang="cs-CZ" sz="12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347614"/>
            <a:ext cx="3102853" cy="196514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219822"/>
            <a:ext cx="2447077" cy="182168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46706"/>
            <a:ext cx="2232248" cy="189679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219822"/>
            <a:ext cx="2227405" cy="17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CÍLE PRO ROČNÍK 2014/2015</a:t>
            </a: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září 2014 – červen 2015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7654"/>
            <a:ext cx="3220892" cy="27363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67694"/>
            <a:ext cx="39357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017" y="1615000"/>
            <a:ext cx="2930509" cy="31327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\\\\\\\S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AMBASADOŘI PROJEKTU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83568" y="1417178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Ondřej </a:t>
            </a:r>
            <a:r>
              <a:rPr lang="cs-CZ" dirty="0"/>
              <a:t>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Vavřinec </a:t>
            </a:r>
            <a:r>
              <a:rPr lang="cs-CZ" dirty="0" err="1" smtClean="0"/>
              <a:t>Hradilek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Mirka </a:t>
            </a:r>
            <a:r>
              <a:rPr lang="cs-CZ" dirty="0"/>
              <a:t>Knapková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Kristýna </a:t>
            </a:r>
            <a:r>
              <a:rPr lang="cs-CZ" dirty="0" err="1" smtClean="0"/>
              <a:t>Kolocová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Jiří Prskavec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Martina </a:t>
            </a:r>
            <a:r>
              <a:rPr lang="cs-CZ" dirty="0" err="1"/>
              <a:t>Sáblíková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Markéta </a:t>
            </a:r>
            <a:r>
              <a:rPr lang="cs-CZ" dirty="0" smtClean="0"/>
              <a:t>Sluková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Veronika Vítková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Tomáš Verner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Denisa Rosolová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Český </a:t>
            </a:r>
            <a:r>
              <a:rPr lang="cs-CZ" dirty="0"/>
              <a:t>klub </a:t>
            </a:r>
            <a:r>
              <a:rPr lang="cs-CZ" dirty="0" smtClean="0"/>
              <a:t>olympioniků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762185"/>
            <a:ext cx="2896457" cy="30963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069" y="1452296"/>
            <a:ext cx="2923427" cy="34032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771" y="1592964"/>
            <a:ext cx="2858501" cy="30557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60" y="1923678"/>
            <a:ext cx="3113786" cy="2934832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161771" y="4629785"/>
            <a:ext cx="504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KRISTÝNA KOLOCOVÁ, MARKÉTA SLUKOVÁ, ONDŘEJ BANK, VAVŘINEC HRADILEK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36352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CO ZÍSKAJÍ ZAPOJENÉ ŠKOLY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1417178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vítězné školy – sportovní vybavení v celkové hodnotě </a:t>
            </a:r>
            <a:r>
              <a:rPr lang="cs-CZ" b="1" dirty="0" smtClean="0"/>
              <a:t>500 000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prvních </a:t>
            </a:r>
            <a:r>
              <a:rPr lang="cs-CZ" b="1" dirty="0" smtClean="0"/>
              <a:t>500</a:t>
            </a:r>
            <a:r>
              <a:rPr lang="cs-CZ" dirty="0" smtClean="0"/>
              <a:t> zaregistrovaných škol získá </a:t>
            </a:r>
            <a:r>
              <a:rPr lang="cs-CZ" b="1" dirty="0" smtClean="0"/>
              <a:t>sportovní set s vybavením</a:t>
            </a:r>
            <a:r>
              <a:rPr lang="cs-CZ" dirty="0" smtClean="0"/>
              <a:t> a žákovské knížky pro žáky 1.–3. ročníků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nejaktivnější školy – </a:t>
            </a:r>
            <a:r>
              <a:rPr lang="cs-CZ" b="1" dirty="0" smtClean="0"/>
              <a:t>Olympijské hlídky a tréninky s olympioniky </a:t>
            </a:r>
            <a:r>
              <a:rPr lang="cs-CZ" dirty="0" smtClean="0"/>
              <a:t>přímo na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individuální </a:t>
            </a:r>
            <a:r>
              <a:rPr lang="cs-CZ" b="1" dirty="0" smtClean="0"/>
              <a:t>analýzy výsledků žáků i tříd </a:t>
            </a:r>
            <a:r>
              <a:rPr lang="cs-CZ" dirty="0" smtClean="0"/>
              <a:t>s doporučením na aktivity pro zlepšení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analýzy sportovních předpokladů žáků</a:t>
            </a:r>
            <a:r>
              <a:rPr lang="cs-CZ" dirty="0" smtClean="0"/>
              <a:t>, určení pohybového typu </a:t>
            </a:r>
          </a:p>
          <a:p>
            <a:pPr marL="285750" indent="-285750"/>
            <a:r>
              <a:rPr lang="cs-CZ" dirty="0" smtClean="0"/>
              <a:t>      a doporučení na konkrétní sporty a kluby v okolí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bonusový program </a:t>
            </a:r>
            <a:r>
              <a:rPr lang="cs-CZ" dirty="0" smtClean="0"/>
              <a:t>pro garanty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účastnické </a:t>
            </a:r>
            <a:r>
              <a:rPr lang="cs-CZ" b="1" dirty="0" smtClean="0"/>
              <a:t>certifikáty</a:t>
            </a:r>
            <a:r>
              <a:rPr lang="cs-CZ" dirty="0" smtClean="0"/>
              <a:t> od ČOV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podpora</a:t>
            </a:r>
            <a:r>
              <a:rPr lang="cs-CZ" dirty="0" smtClean="0"/>
              <a:t> ze strany organizátora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lvl="1"/>
            <a:endParaRPr lang="cs-CZ" sz="12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12" name="Obrázek 11" descr="ŽK_tit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075806"/>
            <a:ext cx="1383933" cy="1926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VMIKUSOVA\Desktop\2014-09-04_15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7854"/>
            <a:ext cx="2592288" cy="144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63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FFC000"/>
                </a:solidFill>
              </a:rPr>
              <a:t>REGISTRACE PRO ŠKOLY</a:t>
            </a: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cs-CZ" sz="2000" b="1" dirty="0" smtClean="0">
                <a:solidFill>
                  <a:srgbClr val="FFC000"/>
                </a:solidFill>
                <a:hlinkClick r:id="rId4"/>
              </a:rPr>
              <a:t>www.</a:t>
            </a:r>
            <a:r>
              <a:rPr lang="cs-CZ" sz="2000" b="1" dirty="0" err="1" smtClean="0">
                <a:solidFill>
                  <a:srgbClr val="FFC000"/>
                </a:solidFill>
                <a:hlinkClick r:id="rId4"/>
              </a:rPr>
              <a:t>ceskosportuje.cz</a:t>
            </a:r>
            <a:r>
              <a:rPr lang="cs-CZ" sz="2000" b="1" dirty="0" smtClean="0">
                <a:solidFill>
                  <a:srgbClr val="FFC000"/>
                </a:solidFill>
                <a:hlinkClick r:id="rId4"/>
              </a:rPr>
              <a:t>/</a:t>
            </a:r>
            <a:r>
              <a:rPr lang="cs-CZ" sz="2000" b="1" dirty="0" err="1" smtClean="0">
                <a:solidFill>
                  <a:srgbClr val="FFC000"/>
                </a:solidFill>
                <a:hlinkClick r:id="rId4"/>
              </a:rPr>
              <a:t>sazkaolympijskyviceboj</a:t>
            </a:r>
            <a:endParaRPr lang="cs-CZ" sz="2000" b="1" dirty="0" smtClean="0">
              <a:solidFill>
                <a:srgbClr val="FFC000"/>
              </a:solidFill>
            </a:endParaRPr>
          </a:p>
          <a:p>
            <a:endParaRPr lang="cs-CZ" sz="2800" b="1" dirty="0" smtClean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95686"/>
            <a:ext cx="2908940" cy="28792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11499" y="30037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23. 9. 2014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139702"/>
            <a:ext cx="2597477" cy="257593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111975" y="2931790"/>
            <a:ext cx="238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9.00 hod</a:t>
            </a:r>
          </a:p>
        </p:txBody>
      </p:sp>
    </p:spTree>
    <p:extLst>
      <p:ext uri="{BB962C8B-B14F-4D97-AF65-F5344CB8AC3E}">
        <p14:creationId xmlns:p14="http://schemas.microsoft.com/office/powerpoint/2010/main" val="362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</p:spPr>
      </p:pic>
      <p:sp>
        <p:nvSpPr>
          <p:cNvPr id="5" name="TextovéPole 4"/>
          <p:cNvSpPr txBox="1"/>
          <p:nvPr/>
        </p:nvSpPr>
        <p:spPr>
          <a:xfrm>
            <a:off x="699758" y="555526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cs-CZ" sz="2400" b="1" dirty="0" smtClean="0"/>
          </a:p>
          <a:p>
            <a:endParaRPr lang="cs-CZ" sz="600" b="1" dirty="0" smtClean="0"/>
          </a:p>
          <a:p>
            <a:r>
              <a:rPr lang="cs-CZ" sz="2400" b="1" dirty="0" smtClean="0"/>
              <a:t>Škola si zvolí </a:t>
            </a:r>
            <a:r>
              <a:rPr lang="cs-CZ" sz="2400" b="1" dirty="0" smtClean="0">
                <a:solidFill>
                  <a:srgbClr val="FF0000"/>
                </a:solidFill>
              </a:rPr>
              <a:t>garanta</a:t>
            </a:r>
            <a:r>
              <a:rPr lang="cs-CZ" sz="2400" b="1" dirty="0" smtClean="0"/>
              <a:t>, který bude mít projekt za danou školu na starosti.</a:t>
            </a:r>
          </a:p>
          <a:p>
            <a:endParaRPr lang="cs-CZ" sz="2400" b="1" dirty="0" smtClean="0"/>
          </a:p>
          <a:p>
            <a:r>
              <a:rPr lang="cs-CZ" sz="2800" b="1" dirty="0" smtClean="0">
                <a:solidFill>
                  <a:srgbClr val="FFC000"/>
                </a:solidFill>
              </a:rPr>
              <a:t>KONTAKT pro školy</a:t>
            </a:r>
          </a:p>
          <a:p>
            <a:endParaRPr lang="cs-CZ" sz="1000" b="1" dirty="0" smtClean="0">
              <a:solidFill>
                <a:srgbClr val="FFC000"/>
              </a:solidFill>
              <a:hlinkClick r:id="rId4"/>
            </a:endParaRPr>
          </a:p>
          <a:p>
            <a:r>
              <a:rPr lang="cs-CZ" sz="2800" b="1" dirty="0" smtClean="0">
                <a:solidFill>
                  <a:srgbClr val="FFC000"/>
                </a:solidFill>
                <a:hlinkClick r:id="rId4"/>
              </a:rPr>
              <a:t>viceboj@</a:t>
            </a:r>
            <a:r>
              <a:rPr lang="cs-CZ" sz="2800" b="1" dirty="0" err="1" smtClean="0">
                <a:solidFill>
                  <a:srgbClr val="FFC000"/>
                </a:solidFill>
                <a:hlinkClick r:id="rId4"/>
              </a:rPr>
              <a:t>olympic.cz</a:t>
            </a:r>
            <a:endParaRPr lang="cs-CZ" sz="2800" b="1" dirty="0" smtClean="0">
              <a:solidFill>
                <a:srgbClr val="FFC000"/>
              </a:solidFill>
            </a:endParaRPr>
          </a:p>
          <a:p>
            <a:endParaRPr lang="cs-CZ" sz="1000" b="1" dirty="0" smtClean="0">
              <a:solidFill>
                <a:srgbClr val="FFC000"/>
              </a:solidFill>
            </a:endParaRPr>
          </a:p>
          <a:p>
            <a:r>
              <a:rPr lang="pl-PL" sz="2800" b="1" dirty="0" smtClean="0"/>
              <a:t>+420 720 402 199 </a:t>
            </a:r>
            <a:r>
              <a:rPr lang="pl-PL" sz="2800" dirty="0" smtClean="0"/>
              <a:t>(po-pá 10-16 hod.)</a:t>
            </a:r>
          </a:p>
          <a:p>
            <a:endParaRPr lang="pl-PL" sz="1000" dirty="0" smtClean="0"/>
          </a:p>
          <a:p>
            <a:r>
              <a:rPr lang="cs-CZ" sz="2400" b="1" dirty="0" smtClean="0">
                <a:solidFill>
                  <a:srgbClr val="FFC000"/>
                </a:solidFill>
                <a:hlinkClick r:id="rId5"/>
              </a:rPr>
              <a:t>www.</a:t>
            </a:r>
            <a:r>
              <a:rPr lang="cs-CZ" sz="2400" b="1" dirty="0" err="1" smtClean="0">
                <a:solidFill>
                  <a:srgbClr val="FFC000"/>
                </a:solidFill>
                <a:hlinkClick r:id="rId5"/>
              </a:rPr>
              <a:t>ceskosportuje.cz</a:t>
            </a:r>
            <a:r>
              <a:rPr lang="cs-CZ" sz="2400" b="1" dirty="0" smtClean="0">
                <a:solidFill>
                  <a:srgbClr val="FFC000"/>
                </a:solidFill>
                <a:hlinkClick r:id="rId5"/>
              </a:rPr>
              <a:t>/</a:t>
            </a:r>
            <a:r>
              <a:rPr lang="cs-CZ" sz="2400" b="1" dirty="0" err="1" smtClean="0">
                <a:solidFill>
                  <a:srgbClr val="FFC000"/>
                </a:solidFill>
                <a:hlinkClick r:id="rId5"/>
              </a:rPr>
              <a:t>sazkaolympijskyviceboj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endParaRPr lang="cs-CZ" sz="3600" b="1" dirty="0" smtClean="0">
              <a:solidFill>
                <a:srgbClr val="FFC000"/>
              </a:solidFill>
            </a:endParaRPr>
          </a:p>
          <a:p>
            <a:endParaRPr lang="cs-CZ" sz="2000" b="1" dirty="0" smtClean="0">
              <a:solidFill>
                <a:srgbClr val="FFC000"/>
              </a:solidFill>
            </a:endParaRPr>
          </a:p>
          <a:p>
            <a:endParaRPr lang="cs-CZ" sz="2800" b="1" dirty="0" smtClean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80" y="734211"/>
            <a:ext cx="1553032" cy="6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330</Words>
  <Application>Microsoft Office PowerPoint</Application>
  <PresentationFormat>Předvádění na obrazovce (16:9)</PresentationFormat>
  <Paragraphs>79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\\\\\\\S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Ogilvy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Lebedová Lucie Bc.</cp:lastModifiedBy>
  <cp:revision>91</cp:revision>
  <dcterms:created xsi:type="dcterms:W3CDTF">2014-08-26T08:42:07Z</dcterms:created>
  <dcterms:modified xsi:type="dcterms:W3CDTF">2014-09-29T09:21:31Z</dcterms:modified>
</cp:coreProperties>
</file>