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61" r:id="rId4"/>
    <p:sldId id="262" r:id="rId5"/>
    <p:sldId id="264" r:id="rId6"/>
    <p:sldId id="260" r:id="rId7"/>
    <p:sldId id="259" r:id="rId8"/>
    <p:sldId id="258" r:id="rId9"/>
    <p:sldId id="275" r:id="rId10"/>
    <p:sldId id="274" r:id="rId11"/>
    <p:sldId id="272" r:id="rId12"/>
    <p:sldId id="277" r:id="rId13"/>
    <p:sldId id="276" r:id="rId14"/>
    <p:sldId id="271" r:id="rId15"/>
    <p:sldId id="263" r:id="rId16"/>
    <p:sldId id="265" r:id="rId17"/>
    <p:sldId id="266" r:id="rId18"/>
    <p:sldId id="273" r:id="rId19"/>
    <p:sldId id="278" r:id="rId20"/>
    <p:sldId id="267" r:id="rId21"/>
    <p:sldId id="268" r:id="rId22"/>
    <p:sldId id="270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3C321-08BB-455D-BCE5-0C4FAB7135B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0756B-8009-4367-B052-36EE02749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6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C1F5-9130-430C-8EA7-55F0B6580111}" type="datetime1">
              <a:rPr lang="cs-CZ" smtClean="0"/>
              <a:t>12.1.2014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6C5-61A0-46CD-93A8-D1A607FFF1B5}" type="datetime1">
              <a:rPr lang="cs-CZ" smtClean="0"/>
              <a:t>12.1.2014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DFDF-A299-44ED-B1A0-65F314607438}" type="datetime1">
              <a:rPr lang="cs-CZ" smtClean="0"/>
              <a:t>12.1.2014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1BD4-3142-43CF-855C-BFDEFA8BA7AA}" type="datetime1">
              <a:rPr lang="cs-CZ" smtClean="0"/>
              <a:t>12.1.2014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5586-9953-44BB-A775-B68412FE8472}" type="datetime1">
              <a:rPr lang="cs-CZ" smtClean="0"/>
              <a:t>12.1.2014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5E3D-6E70-4B71-9D94-43993368AC68}" type="datetime1">
              <a:rPr lang="cs-CZ" smtClean="0"/>
              <a:t>12.1.2014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75E5-DB66-43AA-B2C9-1C81836BAED7}" type="datetime1">
              <a:rPr lang="cs-CZ" smtClean="0"/>
              <a:t>12.1.2014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4382-AF6F-4795-96D3-F790511CDA3A}" type="datetime1">
              <a:rPr lang="cs-CZ" smtClean="0"/>
              <a:t>12.1.2014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8D97-675A-4BFC-A914-620109090394}" type="datetime1">
              <a:rPr lang="cs-CZ" smtClean="0"/>
              <a:t>12.1.2014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C031-7B7B-490E-B1BA-D3EAC7BE49D7}" type="datetime1">
              <a:rPr lang="cs-CZ" smtClean="0"/>
              <a:t>12.1.2014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BA7-E6E8-4A16-8DEF-0FE557148A8F}" type="datetime1">
              <a:rPr lang="cs-CZ" smtClean="0"/>
              <a:t>12.1.2014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B12C7A-C1BA-4FDC-A039-1BEEFB5CBD64}" type="datetime1">
              <a:rPr lang="cs-CZ" smtClean="0"/>
              <a:t>12.1.2014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3AF221-06B4-4EA6-8FA8-C0BD0684550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664295"/>
          </a:xfrm>
        </p:spPr>
        <p:txBody>
          <a:bodyPr>
            <a:normAutofit/>
          </a:bodyPr>
          <a:lstStyle/>
          <a:p>
            <a:r>
              <a:rPr lang="cs-CZ" dirty="0" err="1" smtClean="0"/>
              <a:t>Comenius</a:t>
            </a:r>
            <a:r>
              <a:rPr lang="cs-CZ" dirty="0" smtClean="0"/>
              <a:t> </a:t>
            </a:r>
            <a:r>
              <a:rPr lang="cs-CZ" dirty="0" err="1" smtClean="0"/>
              <a:t>Regio</a:t>
            </a:r>
            <a:r>
              <a:rPr lang="cs-CZ" dirty="0" smtClean="0"/>
              <a:t> , </a:t>
            </a:r>
            <a:r>
              <a:rPr lang="cs-CZ" dirty="0" err="1" smtClean="0"/>
              <a:t>česko</a:t>
            </a:r>
            <a:r>
              <a:rPr lang="cs-CZ" dirty="0" smtClean="0"/>
              <a:t> – italský </a:t>
            </a:r>
            <a:r>
              <a:rPr lang="cs-CZ" dirty="0"/>
              <a:t>projekt</a:t>
            </a:r>
            <a:br>
              <a:rPr lang="cs-CZ" dirty="0"/>
            </a:br>
            <a:r>
              <a:rPr lang="cs-CZ" sz="2200" dirty="0"/>
              <a:t>(COM-REG-2011-003)</a:t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tx1"/>
                </a:solidFill>
              </a:rPr>
              <a:t>Odborné školství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Střední škola zemědělská a Vyšší odborná škola Chrudim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Založena v roce 1862</a:t>
            </a:r>
            <a:endParaRPr lang="cs-CZ" dirty="0"/>
          </a:p>
          <a:p>
            <a:r>
              <a:rPr lang="cs-CZ" dirty="0" smtClean="0"/>
              <a:t>Počet </a:t>
            </a:r>
            <a:r>
              <a:rPr lang="cs-CZ" dirty="0"/>
              <a:t>žáků: </a:t>
            </a:r>
            <a:r>
              <a:rPr lang="cs-CZ" dirty="0" smtClean="0"/>
              <a:t>250 </a:t>
            </a:r>
            <a:r>
              <a:rPr lang="cs-CZ" dirty="0"/>
              <a:t>žáků.</a:t>
            </a:r>
          </a:p>
          <a:p>
            <a:r>
              <a:rPr lang="cs-CZ" dirty="0"/>
              <a:t>Současná budova školy dokončena v roce </a:t>
            </a:r>
            <a:r>
              <a:rPr lang="cs-CZ" dirty="0" smtClean="0"/>
              <a:t>1966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Výuka praxe</a:t>
            </a:r>
          </a:p>
          <a:p>
            <a:pPr marL="0" indent="0">
              <a:buNone/>
            </a:pPr>
            <a:r>
              <a:rPr lang="cs-CZ" dirty="0"/>
              <a:t>Školní statek Chrudim </a:t>
            </a:r>
            <a:r>
              <a:rPr lang="cs-CZ" dirty="0" smtClean="0"/>
              <a:t>– Vestec</a:t>
            </a:r>
          </a:p>
          <a:p>
            <a:pPr marL="0" indent="0">
              <a:buNone/>
            </a:pPr>
            <a:r>
              <a:rPr lang="cs-CZ" dirty="0" smtClean="0"/>
              <a:t>Výměra: 416,19 </a:t>
            </a:r>
            <a:r>
              <a:rPr lang="cs-CZ" dirty="0"/>
              <a:t>ha zemědělské půdy, z toho je 401,19 ha orné.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Zaměření: hlavně rostlinná výroba – hlavní plodiny jsou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kukuřice</a:t>
            </a:r>
            <a:r>
              <a:rPr lang="cs-CZ" dirty="0" smtClean="0"/>
              <a:t>, cukrovka, pšenice ozimá, řepka, ječmen. </a:t>
            </a:r>
            <a:r>
              <a:rPr lang="cs-CZ" dirty="0" smtClean="0"/>
              <a:t>Živočišná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/>
              <a:t>výroba pouze pro účel výuky.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11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968552"/>
          </a:xfrm>
        </p:spPr>
        <p:txBody>
          <a:bodyPr>
            <a:normAutofit fontScale="400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5000" b="1" dirty="0"/>
              <a:t>Denní čtyřleté studium pro absolventy základních škol ukončené maturitní zkouškou</a:t>
            </a:r>
          </a:p>
          <a:p>
            <a:endParaRPr lang="cs-CZ" sz="5000" dirty="0"/>
          </a:p>
          <a:p>
            <a:pPr marL="0" indent="0">
              <a:buNone/>
            </a:pPr>
            <a:r>
              <a:rPr lang="cs-CZ" sz="5000" b="1" dirty="0" smtClean="0"/>
              <a:t>1. Zemědělské obory</a:t>
            </a:r>
            <a:endParaRPr lang="cs-CZ" sz="5000" b="1" dirty="0"/>
          </a:p>
          <a:p>
            <a:r>
              <a:rPr lang="cs-CZ" sz="5000" dirty="0"/>
              <a:t>obor 41-41-M/01 </a:t>
            </a:r>
            <a:r>
              <a:rPr lang="cs-CZ" sz="5000" dirty="0" err="1"/>
              <a:t>Agropodnikání</a:t>
            </a:r>
            <a:r>
              <a:rPr lang="cs-CZ" sz="5000" dirty="0"/>
              <a:t> (denní i dálková forma studia)</a:t>
            </a:r>
          </a:p>
          <a:p>
            <a:r>
              <a:rPr lang="cs-CZ" sz="5000" dirty="0"/>
              <a:t>obor 63-41-M/01 Ekonomika a </a:t>
            </a:r>
            <a:r>
              <a:rPr lang="cs-CZ" sz="5000" dirty="0" smtClean="0"/>
              <a:t>podnikání</a:t>
            </a:r>
          </a:p>
          <a:p>
            <a:endParaRPr lang="cs-CZ" sz="5000" dirty="0"/>
          </a:p>
          <a:p>
            <a:pPr marL="0" indent="0">
              <a:buNone/>
            </a:pPr>
            <a:r>
              <a:rPr lang="cs-CZ" sz="5000" b="1" dirty="0" smtClean="0"/>
              <a:t>2. Ekologický studijní obor</a:t>
            </a:r>
            <a:endParaRPr lang="cs-CZ" sz="5000" dirty="0"/>
          </a:p>
          <a:p>
            <a:r>
              <a:rPr lang="cs-CZ" sz="5000" dirty="0"/>
              <a:t>obor 16-01-M/01 Ekologie a životní </a:t>
            </a:r>
            <a:r>
              <a:rPr lang="cs-CZ" sz="5000" dirty="0" smtClean="0"/>
              <a:t>prostředí</a:t>
            </a:r>
          </a:p>
          <a:p>
            <a:endParaRPr lang="cs-CZ" sz="5000" dirty="0"/>
          </a:p>
          <a:p>
            <a:pPr marL="0" indent="0">
              <a:buNone/>
            </a:pPr>
            <a:r>
              <a:rPr lang="cs-CZ" sz="5000" b="1" dirty="0"/>
              <a:t>Denní tříleté studium pro absolventy základních škol ukončené výučním </a:t>
            </a:r>
            <a:r>
              <a:rPr lang="cs-CZ" sz="5000" b="1" dirty="0" smtClean="0"/>
              <a:t>listem</a:t>
            </a:r>
            <a:endParaRPr lang="cs-CZ" sz="5000" dirty="0"/>
          </a:p>
          <a:p>
            <a:pPr marL="0" indent="0">
              <a:buNone/>
            </a:pPr>
            <a:r>
              <a:rPr lang="cs-CZ" sz="5000" b="1" dirty="0"/>
              <a:t>1. Zemědělský učební </a:t>
            </a:r>
            <a:r>
              <a:rPr lang="cs-CZ" sz="5000" b="1" dirty="0" smtClean="0"/>
              <a:t>obor</a:t>
            </a:r>
            <a:endParaRPr lang="cs-CZ" sz="5000" dirty="0"/>
          </a:p>
          <a:p>
            <a:r>
              <a:rPr lang="cs-CZ" sz="5000" dirty="0"/>
              <a:t>obor 41-51-H/01 Zemědělec, farmář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Studijní obory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78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712706" cy="278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3568" y="52292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Škola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92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669317" cy="349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36993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5616" y="49411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Školní statek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82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cs-CZ" dirty="0" smtClean="0"/>
              <a:t>Délka studia: 5 roků </a:t>
            </a:r>
            <a:r>
              <a:rPr lang="cs-CZ" dirty="0" smtClean="0">
                <a:solidFill>
                  <a:srgbClr val="FF0000"/>
                </a:solidFill>
              </a:rPr>
              <a:t>( SŠZ a VOŠ Chrudim: 4 roky)</a:t>
            </a:r>
          </a:p>
          <a:p>
            <a:r>
              <a:rPr lang="cs-CZ" b="1" dirty="0" smtClean="0"/>
              <a:t>Celostátně </a:t>
            </a:r>
            <a:r>
              <a:rPr lang="cs-CZ" b="1" dirty="0"/>
              <a:t>určen a přizpůsoben na každé škole podle místních potřeb</a:t>
            </a:r>
            <a:r>
              <a:rPr lang="cs-CZ" dirty="0"/>
              <a:t>. Náplň, cíle, metody vyučování a možné propojení mezi různými předměty jsou určovány pro každý předmět.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    ( ŠVP v souladu s RVP)</a:t>
            </a:r>
          </a:p>
          <a:p>
            <a:r>
              <a:rPr lang="cs-CZ" dirty="0" smtClean="0"/>
              <a:t>Na </a:t>
            </a:r>
            <a:r>
              <a:rPr lang="cs-CZ" dirty="0"/>
              <a:t>učitelích je výběr výukových metod, učebnice a jiných materiálů.</a:t>
            </a:r>
          </a:p>
          <a:p>
            <a:r>
              <a:rPr lang="cs-CZ" b="1" dirty="0"/>
              <a:t>Učitelé mají </a:t>
            </a:r>
            <a:r>
              <a:rPr lang="cs-CZ" b="1" dirty="0" smtClean="0"/>
              <a:t>statut </a:t>
            </a:r>
            <a:r>
              <a:rPr lang="cs-CZ" b="1" dirty="0"/>
              <a:t>státních zaměstnanců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(učitel je státním zaměstnancem)</a:t>
            </a:r>
          </a:p>
          <a:p>
            <a:endParaRPr lang="cs-CZ" sz="2800" u="sng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Vzájemné srovnání škol</a:t>
            </a: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sz="3100" dirty="0">
                <a:solidFill>
                  <a:schemeClr val="bg1"/>
                </a:solidFill>
              </a:rPr>
              <a:t>IISS Enrico </a:t>
            </a:r>
            <a:r>
              <a:rPr lang="cs-CZ" sz="3100" dirty="0" err="1">
                <a:solidFill>
                  <a:schemeClr val="bg1"/>
                </a:solidFill>
              </a:rPr>
              <a:t>Pantanelli</a:t>
            </a:r>
            <a:r>
              <a:rPr lang="cs-CZ" sz="3100" dirty="0">
                <a:solidFill>
                  <a:schemeClr val="bg1"/>
                </a:solidFill>
              </a:rPr>
              <a:t> </a:t>
            </a:r>
            <a:r>
              <a:rPr lang="cs-CZ" sz="3100" dirty="0" err="1" smtClean="0">
                <a:solidFill>
                  <a:schemeClr val="bg1"/>
                </a:solidFill>
              </a:rPr>
              <a:t>Ostuni</a:t>
            </a:r>
            <a:r>
              <a:rPr lang="cs-CZ" sz="3100" dirty="0" smtClean="0">
                <a:solidFill>
                  <a:schemeClr val="bg1"/>
                </a:solidFill>
              </a:rPr>
              <a:t> </a:t>
            </a:r>
            <a:r>
              <a:rPr lang="cs-CZ" sz="3100" dirty="0" smtClean="0">
                <a:solidFill>
                  <a:schemeClr val="tx1"/>
                </a:solidFill>
              </a:rPr>
              <a:t>– </a:t>
            </a:r>
            <a:r>
              <a:rPr lang="cs-CZ" sz="3100" dirty="0" smtClean="0">
                <a:solidFill>
                  <a:srgbClr val="FF0000"/>
                </a:solidFill>
              </a:rPr>
              <a:t>SŠZ a VOŠ Chrudim</a:t>
            </a:r>
            <a:r>
              <a:rPr lang="cs-CZ" sz="3100" dirty="0"/>
              <a:t/>
            </a:r>
            <a:br>
              <a:rPr lang="cs-CZ" sz="3100" dirty="0"/>
            </a:br>
            <a:endParaRPr lang="cs-CZ" sz="31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37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692696"/>
            <a:ext cx="84249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STUDIJNÍ PLÁN – VŠEOBECNÉ PŘEDMĚTY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  			I</a:t>
            </a:r>
            <a:r>
              <a:rPr lang="cs-CZ" sz="2000" dirty="0"/>
              <a:t>.	II.	III.	IV.	V.</a:t>
            </a:r>
          </a:p>
          <a:p>
            <a:r>
              <a:rPr lang="cs-CZ" sz="2000" dirty="0" smtClean="0"/>
              <a:t>Italština  </a:t>
            </a:r>
            <a:r>
              <a:rPr lang="cs-CZ" sz="2000" dirty="0"/>
              <a:t>	</a:t>
            </a:r>
            <a:r>
              <a:rPr lang="cs-CZ" sz="2000" dirty="0" smtClean="0"/>
              <a:t>		4 </a:t>
            </a:r>
            <a:r>
              <a:rPr lang="cs-CZ" sz="2000" b="1" dirty="0" smtClean="0">
                <a:solidFill>
                  <a:srgbClr val="FF0000"/>
                </a:solidFill>
              </a:rPr>
              <a:t>2</a:t>
            </a:r>
            <a:r>
              <a:rPr lang="cs-CZ" sz="2000" dirty="0"/>
              <a:t>	</a:t>
            </a:r>
            <a:r>
              <a:rPr lang="cs-CZ" sz="2000" dirty="0" smtClean="0"/>
              <a:t>4 </a:t>
            </a:r>
            <a:r>
              <a:rPr lang="cs-CZ" sz="2000" b="1" dirty="0" smtClean="0">
                <a:solidFill>
                  <a:srgbClr val="FF0000"/>
                </a:solidFill>
              </a:rPr>
              <a:t>2</a:t>
            </a:r>
            <a:r>
              <a:rPr lang="cs-CZ" sz="2000" dirty="0"/>
              <a:t>	</a:t>
            </a:r>
            <a:r>
              <a:rPr lang="cs-CZ" sz="2000" dirty="0" smtClean="0"/>
              <a:t>4 </a:t>
            </a:r>
            <a:r>
              <a:rPr lang="cs-CZ" sz="2000" b="1" dirty="0" smtClean="0">
                <a:solidFill>
                  <a:srgbClr val="FF0000"/>
                </a:solidFill>
              </a:rPr>
              <a:t>3</a:t>
            </a:r>
            <a:r>
              <a:rPr lang="cs-CZ" sz="2000" dirty="0"/>
              <a:t>	</a:t>
            </a:r>
            <a:r>
              <a:rPr lang="cs-CZ" sz="2000" dirty="0" smtClean="0"/>
              <a:t>4 </a:t>
            </a:r>
            <a:r>
              <a:rPr lang="cs-CZ" sz="2000" b="1" dirty="0" smtClean="0">
                <a:solidFill>
                  <a:srgbClr val="FF0000"/>
                </a:solidFill>
              </a:rPr>
              <a:t>3</a:t>
            </a:r>
            <a:r>
              <a:rPr lang="cs-CZ" sz="2000" dirty="0"/>
              <a:t>	4</a:t>
            </a:r>
          </a:p>
          <a:p>
            <a:r>
              <a:rPr lang="cs-CZ" sz="2000" dirty="0"/>
              <a:t>Angličtina	</a:t>
            </a:r>
            <a:r>
              <a:rPr lang="cs-CZ" sz="2000" dirty="0" smtClean="0"/>
              <a:t>		3 </a:t>
            </a:r>
            <a:r>
              <a:rPr lang="cs-CZ" sz="2000" b="1" dirty="0" smtClean="0">
                <a:solidFill>
                  <a:srgbClr val="FF0000"/>
                </a:solidFill>
              </a:rPr>
              <a:t>3</a:t>
            </a:r>
            <a:r>
              <a:rPr lang="cs-CZ" sz="2000" dirty="0"/>
              <a:t>	</a:t>
            </a:r>
            <a:r>
              <a:rPr lang="cs-CZ" sz="2000" dirty="0" smtClean="0"/>
              <a:t>3 </a:t>
            </a:r>
            <a:r>
              <a:rPr lang="cs-CZ" sz="2000" b="1" dirty="0" smtClean="0">
                <a:solidFill>
                  <a:srgbClr val="FF0000"/>
                </a:solidFill>
              </a:rPr>
              <a:t>3</a:t>
            </a:r>
            <a:r>
              <a:rPr lang="cs-CZ" sz="2000" dirty="0"/>
              <a:t>	</a:t>
            </a:r>
            <a:r>
              <a:rPr lang="cs-CZ" sz="2000" dirty="0" smtClean="0"/>
              <a:t>3 </a:t>
            </a:r>
            <a:r>
              <a:rPr lang="cs-CZ" sz="2000" b="1" dirty="0" smtClean="0">
                <a:solidFill>
                  <a:srgbClr val="FF0000"/>
                </a:solidFill>
              </a:rPr>
              <a:t>4</a:t>
            </a:r>
            <a:r>
              <a:rPr lang="cs-CZ" sz="2000" dirty="0"/>
              <a:t>	</a:t>
            </a:r>
            <a:r>
              <a:rPr lang="cs-CZ" sz="2000" dirty="0" smtClean="0"/>
              <a:t>3 </a:t>
            </a:r>
            <a:r>
              <a:rPr lang="cs-CZ" sz="2000" b="1" dirty="0" smtClean="0">
                <a:solidFill>
                  <a:srgbClr val="FF0000"/>
                </a:solidFill>
              </a:rPr>
              <a:t>4</a:t>
            </a:r>
            <a:r>
              <a:rPr lang="cs-CZ" sz="2000" dirty="0"/>
              <a:t>	3</a:t>
            </a:r>
          </a:p>
          <a:p>
            <a:r>
              <a:rPr lang="cs-CZ" sz="2000" dirty="0" smtClean="0"/>
              <a:t>Dějepis	</a:t>
            </a:r>
            <a:r>
              <a:rPr lang="cs-CZ" sz="2000" dirty="0"/>
              <a:t>	</a:t>
            </a:r>
            <a:r>
              <a:rPr lang="cs-CZ" sz="2000" dirty="0" smtClean="0"/>
              <a:t>		2 </a:t>
            </a:r>
            <a:r>
              <a:rPr lang="cs-CZ" sz="2000" b="1" dirty="0" smtClean="0">
                <a:solidFill>
                  <a:srgbClr val="FF0000"/>
                </a:solidFill>
              </a:rPr>
              <a:t>2</a:t>
            </a:r>
            <a:r>
              <a:rPr lang="cs-CZ" sz="2000" dirty="0"/>
              <a:t>	2	2	2	2</a:t>
            </a:r>
          </a:p>
          <a:p>
            <a:r>
              <a:rPr lang="cs-CZ" sz="2000" dirty="0"/>
              <a:t>Matematika	</a:t>
            </a:r>
            <a:r>
              <a:rPr lang="cs-CZ" sz="2000" dirty="0" smtClean="0"/>
              <a:t>		4 </a:t>
            </a:r>
            <a:r>
              <a:rPr lang="cs-CZ" sz="2000" b="1" dirty="0" smtClean="0">
                <a:solidFill>
                  <a:srgbClr val="FF0000"/>
                </a:solidFill>
              </a:rPr>
              <a:t>3</a:t>
            </a:r>
            <a:r>
              <a:rPr lang="cs-CZ" sz="2000" dirty="0"/>
              <a:t>	</a:t>
            </a:r>
            <a:r>
              <a:rPr lang="cs-CZ" sz="2000" dirty="0" smtClean="0"/>
              <a:t>4 </a:t>
            </a:r>
            <a:r>
              <a:rPr lang="cs-CZ" sz="2000" b="1" dirty="0" smtClean="0">
                <a:solidFill>
                  <a:srgbClr val="FF0000"/>
                </a:solidFill>
              </a:rPr>
              <a:t>3</a:t>
            </a:r>
            <a:r>
              <a:rPr lang="cs-CZ" sz="2000" dirty="0"/>
              <a:t>	</a:t>
            </a:r>
            <a:r>
              <a:rPr lang="cs-CZ" sz="2000" dirty="0" smtClean="0"/>
              <a:t>3 </a:t>
            </a:r>
            <a:r>
              <a:rPr lang="cs-CZ" sz="2000" b="1" dirty="0" smtClean="0">
                <a:solidFill>
                  <a:srgbClr val="FF0000"/>
                </a:solidFill>
              </a:rPr>
              <a:t>2</a:t>
            </a:r>
            <a:r>
              <a:rPr lang="cs-CZ" sz="2000" dirty="0"/>
              <a:t>	</a:t>
            </a:r>
            <a:r>
              <a:rPr lang="cs-CZ" sz="2000" dirty="0" smtClean="0"/>
              <a:t>3 </a:t>
            </a:r>
            <a:r>
              <a:rPr lang="cs-CZ" sz="2000" b="1" dirty="0" smtClean="0">
                <a:solidFill>
                  <a:srgbClr val="FF0000"/>
                </a:solidFill>
              </a:rPr>
              <a:t>2</a:t>
            </a:r>
            <a:r>
              <a:rPr lang="cs-CZ" sz="2000" dirty="0"/>
              <a:t>	3</a:t>
            </a:r>
          </a:p>
          <a:p>
            <a:r>
              <a:rPr lang="cs-CZ" sz="2000" dirty="0"/>
              <a:t>Ekonomika, </a:t>
            </a:r>
            <a:r>
              <a:rPr lang="cs-CZ" sz="2000" dirty="0" smtClean="0"/>
              <a:t>právo	</a:t>
            </a:r>
            <a:r>
              <a:rPr lang="cs-CZ" sz="2000" dirty="0"/>
              <a:t>	2	2</a:t>
            </a:r>
          </a:p>
          <a:p>
            <a:r>
              <a:rPr lang="cs-CZ" sz="2000" dirty="0"/>
              <a:t>Přírodní vědy	</a:t>
            </a:r>
            <a:r>
              <a:rPr lang="cs-CZ" sz="2000" dirty="0" smtClean="0"/>
              <a:t>		2</a:t>
            </a:r>
            <a:r>
              <a:rPr lang="cs-CZ" sz="2000" dirty="0"/>
              <a:t>	2</a:t>
            </a:r>
          </a:p>
          <a:p>
            <a:r>
              <a:rPr lang="cs-CZ" sz="2000" dirty="0"/>
              <a:t>Tělesná </a:t>
            </a:r>
            <a:r>
              <a:rPr lang="cs-CZ" sz="2000" dirty="0" smtClean="0"/>
              <a:t>výchova	</a:t>
            </a:r>
            <a:r>
              <a:rPr lang="cs-CZ" sz="2000" dirty="0"/>
              <a:t>	</a:t>
            </a:r>
            <a:r>
              <a:rPr lang="cs-CZ" sz="2000" dirty="0" smtClean="0"/>
              <a:t>	2 </a:t>
            </a:r>
            <a:r>
              <a:rPr lang="cs-CZ" sz="2000" b="1" dirty="0" smtClean="0">
                <a:solidFill>
                  <a:srgbClr val="FF0000"/>
                </a:solidFill>
              </a:rPr>
              <a:t>2</a:t>
            </a:r>
            <a:r>
              <a:rPr lang="cs-CZ" sz="2000" dirty="0"/>
              <a:t>	</a:t>
            </a:r>
            <a:r>
              <a:rPr lang="cs-CZ" sz="2000" dirty="0" smtClean="0"/>
              <a:t>2 </a:t>
            </a:r>
            <a:r>
              <a:rPr lang="cs-CZ" sz="2000" b="1" dirty="0" smtClean="0">
                <a:solidFill>
                  <a:srgbClr val="FF0000"/>
                </a:solidFill>
              </a:rPr>
              <a:t>2</a:t>
            </a:r>
            <a:r>
              <a:rPr lang="cs-CZ" sz="2000" dirty="0"/>
              <a:t>	</a:t>
            </a:r>
            <a:r>
              <a:rPr lang="cs-CZ" sz="2000" dirty="0" smtClean="0"/>
              <a:t>2 </a:t>
            </a:r>
            <a:r>
              <a:rPr lang="cs-CZ" sz="2000" b="1" dirty="0" smtClean="0">
                <a:solidFill>
                  <a:srgbClr val="FF0000"/>
                </a:solidFill>
              </a:rPr>
              <a:t>2</a:t>
            </a:r>
            <a:r>
              <a:rPr lang="cs-CZ" sz="2000" dirty="0"/>
              <a:t>	</a:t>
            </a:r>
            <a:r>
              <a:rPr lang="cs-CZ" sz="2000" dirty="0" smtClean="0"/>
              <a:t>2 </a:t>
            </a:r>
            <a:r>
              <a:rPr lang="cs-CZ" sz="2000" b="1" dirty="0" smtClean="0">
                <a:solidFill>
                  <a:srgbClr val="FF0000"/>
                </a:solidFill>
              </a:rPr>
              <a:t>2</a:t>
            </a:r>
            <a:r>
              <a:rPr lang="cs-CZ" sz="2000" dirty="0"/>
              <a:t>	2</a:t>
            </a:r>
          </a:p>
          <a:p>
            <a:r>
              <a:rPr lang="cs-CZ" sz="2000" dirty="0"/>
              <a:t>Náboženství	</a:t>
            </a:r>
            <a:r>
              <a:rPr lang="cs-CZ" sz="2000" dirty="0" smtClean="0"/>
              <a:t>		1</a:t>
            </a:r>
            <a:r>
              <a:rPr lang="cs-CZ" sz="2000" dirty="0"/>
              <a:t>	1	1	1	1</a:t>
            </a:r>
          </a:p>
          <a:p>
            <a:r>
              <a:rPr lang="cs-CZ" sz="2000" dirty="0" smtClean="0"/>
              <a:t>Chemie	</a:t>
            </a:r>
            <a:r>
              <a:rPr lang="cs-CZ" sz="2000" dirty="0"/>
              <a:t>	</a:t>
            </a:r>
            <a:r>
              <a:rPr lang="cs-CZ" sz="2000" dirty="0" smtClean="0"/>
              <a:t>		3 </a:t>
            </a:r>
            <a:r>
              <a:rPr lang="cs-CZ" sz="2000" b="1" dirty="0" smtClean="0">
                <a:solidFill>
                  <a:srgbClr val="FF0000"/>
                </a:solidFill>
              </a:rPr>
              <a:t>3</a:t>
            </a:r>
            <a:r>
              <a:rPr lang="cs-CZ" sz="2000" dirty="0"/>
              <a:t>	</a:t>
            </a:r>
            <a:r>
              <a:rPr lang="cs-CZ" sz="2000" dirty="0" smtClean="0"/>
              <a:t>3 </a:t>
            </a:r>
            <a:r>
              <a:rPr lang="cs-CZ" sz="2000" b="1" dirty="0" smtClean="0">
                <a:solidFill>
                  <a:srgbClr val="FF0000"/>
                </a:solidFill>
              </a:rPr>
              <a:t>3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dirty="0"/>
              <a:t>Fyzika	</a:t>
            </a:r>
            <a:r>
              <a:rPr lang="cs-CZ" sz="2000" dirty="0" smtClean="0"/>
              <a:t>			3 </a:t>
            </a:r>
            <a:r>
              <a:rPr lang="cs-CZ" sz="2000" b="1" dirty="0" smtClean="0">
                <a:solidFill>
                  <a:srgbClr val="FF0000"/>
                </a:solidFill>
              </a:rPr>
              <a:t>2</a:t>
            </a:r>
            <a:r>
              <a:rPr lang="cs-CZ" sz="2000" dirty="0"/>
              <a:t>	3</a:t>
            </a:r>
          </a:p>
          <a:p>
            <a:r>
              <a:rPr lang="cs-CZ" sz="2000" dirty="0"/>
              <a:t>Počítačová </a:t>
            </a:r>
            <a:r>
              <a:rPr lang="cs-CZ" sz="2000" dirty="0" smtClean="0"/>
              <a:t>grafika	</a:t>
            </a:r>
            <a:r>
              <a:rPr lang="cs-CZ" sz="2000" dirty="0"/>
              <a:t>	</a:t>
            </a:r>
            <a:r>
              <a:rPr lang="cs-CZ" sz="2000" dirty="0" smtClean="0"/>
              <a:t>3</a:t>
            </a:r>
            <a:r>
              <a:rPr lang="cs-CZ" sz="2000" dirty="0"/>
              <a:t>	3</a:t>
            </a:r>
          </a:p>
          <a:p>
            <a:r>
              <a:rPr lang="cs-CZ" sz="2000" dirty="0"/>
              <a:t>Informační a kom. t</a:t>
            </a:r>
            <a:r>
              <a:rPr lang="cs-CZ" sz="2000" dirty="0" smtClean="0"/>
              <a:t>echnologie	3</a:t>
            </a:r>
            <a:endParaRPr lang="cs-CZ" sz="2000" dirty="0"/>
          </a:p>
          <a:p>
            <a:r>
              <a:rPr lang="cs-CZ" sz="2000" dirty="0"/>
              <a:t>Aplikovaná technologie		</a:t>
            </a:r>
            <a:r>
              <a:rPr lang="cs-CZ" sz="2000" dirty="0" smtClean="0"/>
              <a:t>	3</a:t>
            </a:r>
            <a:endParaRPr lang="cs-CZ" sz="2000" dirty="0"/>
          </a:p>
          <a:p>
            <a:r>
              <a:rPr lang="cs-CZ" sz="2000" dirty="0"/>
              <a:t>Výuka odbornosti	</a:t>
            </a:r>
            <a:r>
              <a:rPr lang="cs-CZ" sz="2000" dirty="0" smtClean="0"/>
              <a:t>	   </a:t>
            </a:r>
            <a:r>
              <a:rPr lang="cs-CZ" sz="2000" b="1" dirty="0" smtClean="0">
                <a:solidFill>
                  <a:srgbClr val="FF0000"/>
                </a:solidFill>
              </a:rPr>
              <a:t>6</a:t>
            </a:r>
            <a:r>
              <a:rPr lang="cs-CZ" sz="2000" dirty="0"/>
              <a:t>	</a:t>
            </a:r>
            <a:r>
              <a:rPr lang="cs-CZ" sz="2000" b="1" dirty="0" smtClean="0">
                <a:solidFill>
                  <a:srgbClr val="FF0000"/>
                </a:solidFill>
              </a:rPr>
              <a:t>    13</a:t>
            </a:r>
            <a:r>
              <a:rPr lang="cs-CZ" sz="2000" dirty="0" smtClean="0"/>
              <a:t>	17 </a:t>
            </a:r>
            <a:r>
              <a:rPr lang="cs-CZ" sz="2000" b="1" dirty="0" smtClean="0">
                <a:solidFill>
                  <a:srgbClr val="FF0000"/>
                </a:solidFill>
              </a:rPr>
              <a:t>17</a:t>
            </a:r>
            <a:r>
              <a:rPr lang="cs-CZ" sz="2000" dirty="0"/>
              <a:t>	</a:t>
            </a:r>
            <a:r>
              <a:rPr lang="cs-CZ" sz="2000" dirty="0" smtClean="0"/>
              <a:t>17 </a:t>
            </a:r>
            <a:r>
              <a:rPr lang="cs-CZ" sz="2000" b="1" dirty="0" smtClean="0">
                <a:solidFill>
                  <a:srgbClr val="FF0000"/>
                </a:solidFill>
              </a:rPr>
              <a:t>18</a:t>
            </a:r>
            <a:r>
              <a:rPr lang="cs-CZ" sz="2000" dirty="0"/>
              <a:t>	17</a:t>
            </a:r>
          </a:p>
          <a:p>
            <a:r>
              <a:rPr lang="cs-CZ" sz="2000" dirty="0"/>
              <a:t>Celkem hodin	</a:t>
            </a:r>
            <a:r>
              <a:rPr lang="cs-CZ" sz="2000" dirty="0" smtClean="0"/>
              <a:t>		32 </a:t>
            </a:r>
            <a:r>
              <a:rPr lang="cs-CZ" sz="2000" b="1" dirty="0" smtClean="0">
                <a:solidFill>
                  <a:srgbClr val="FF0000"/>
                </a:solidFill>
              </a:rPr>
              <a:t>32</a:t>
            </a:r>
            <a:r>
              <a:rPr lang="cs-CZ" sz="2000" dirty="0"/>
              <a:t>	</a:t>
            </a:r>
            <a:r>
              <a:rPr lang="cs-CZ" sz="2000" dirty="0" smtClean="0"/>
              <a:t>32 </a:t>
            </a:r>
            <a:r>
              <a:rPr lang="cs-CZ" sz="2000" b="1" dirty="0" smtClean="0">
                <a:solidFill>
                  <a:srgbClr val="FF0000"/>
                </a:solidFill>
              </a:rPr>
              <a:t>32</a:t>
            </a:r>
            <a:r>
              <a:rPr lang="cs-CZ" sz="2000" dirty="0"/>
              <a:t>	</a:t>
            </a:r>
            <a:r>
              <a:rPr lang="cs-CZ" sz="2000" dirty="0" smtClean="0"/>
              <a:t>32 </a:t>
            </a:r>
            <a:r>
              <a:rPr lang="cs-CZ" sz="2000" b="1" dirty="0" smtClean="0">
                <a:solidFill>
                  <a:srgbClr val="FF0000"/>
                </a:solidFill>
              </a:rPr>
              <a:t>32</a:t>
            </a:r>
            <a:r>
              <a:rPr lang="cs-CZ" sz="2000" dirty="0"/>
              <a:t>	</a:t>
            </a:r>
            <a:r>
              <a:rPr lang="cs-CZ" sz="2000" dirty="0" smtClean="0"/>
              <a:t>32 </a:t>
            </a:r>
            <a:r>
              <a:rPr lang="cs-CZ" sz="2000" b="1" dirty="0" smtClean="0">
                <a:solidFill>
                  <a:srgbClr val="FF0000"/>
                </a:solidFill>
              </a:rPr>
              <a:t>32</a:t>
            </a:r>
            <a:r>
              <a:rPr lang="cs-CZ" sz="2000" dirty="0"/>
              <a:t>	</a:t>
            </a:r>
            <a:r>
              <a:rPr lang="cs-CZ" sz="2000" dirty="0" smtClean="0"/>
              <a:t>32</a:t>
            </a:r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FF0000"/>
                </a:solidFill>
              </a:rPr>
              <a:t>                                               X</a:t>
            </a:r>
            <a:r>
              <a:rPr lang="cs-CZ" sz="2000" dirty="0" smtClean="0"/>
              <a:t> </a:t>
            </a:r>
            <a:r>
              <a:rPr lang="cs-CZ" sz="2000" dirty="0" smtClean="0"/>
              <a:t>- SŠZ a VOŠ Chrudim</a:t>
            </a:r>
            <a:endParaRPr 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67544" y="6242716"/>
            <a:ext cx="3786691" cy="365125"/>
          </a:xfrm>
        </p:spPr>
        <p:txBody>
          <a:bodyPr/>
          <a:lstStyle/>
          <a:p>
            <a:r>
              <a:rPr lang="cs-CZ" dirty="0" smtClean="0"/>
              <a:t>SZES A VOŚ CHRUDIM      7.6.2013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0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19672" y="1556792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STUDIJNÍ PLÁN – ZPRACOVÁNÍ ZEMĚDĚLSKÝCH PRODUKTŮ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                                     	 III.</a:t>
            </a:r>
            <a:r>
              <a:rPr lang="cs-CZ" sz="2000" dirty="0"/>
              <a:t>	IV.	</a:t>
            </a:r>
            <a:r>
              <a:rPr lang="cs-CZ" sz="2000" dirty="0" smtClean="0"/>
              <a:t>V.       Matematika II	                		</a:t>
            </a:r>
            <a:r>
              <a:rPr lang="cs-CZ" sz="2000" b="1" dirty="0" smtClean="0">
                <a:solidFill>
                  <a:srgbClr val="0070C0"/>
                </a:solidFill>
              </a:rPr>
              <a:t>  1	1</a:t>
            </a:r>
          </a:p>
          <a:p>
            <a:r>
              <a:rPr lang="cs-CZ" sz="2000" dirty="0" smtClean="0"/>
              <a:t>Živočišná </a:t>
            </a:r>
            <a:r>
              <a:rPr lang="cs-CZ" sz="2000" dirty="0"/>
              <a:t>výroba	</a:t>
            </a:r>
            <a:r>
              <a:rPr lang="cs-CZ" sz="2000" dirty="0" smtClean="0"/>
              <a:t>                 	 3</a:t>
            </a:r>
            <a:r>
              <a:rPr lang="cs-CZ" sz="2000" dirty="0"/>
              <a:t>	3	</a:t>
            </a:r>
            <a:r>
              <a:rPr lang="cs-CZ" sz="2000" dirty="0" smtClean="0"/>
              <a:t>2	</a:t>
            </a:r>
            <a:r>
              <a:rPr lang="cs-CZ" sz="2000" dirty="0" smtClean="0">
                <a:solidFill>
                  <a:srgbClr val="FF0000"/>
                </a:solidFill>
              </a:rPr>
              <a:t>10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Rostlinná výroba	</a:t>
            </a:r>
            <a:r>
              <a:rPr lang="cs-CZ" sz="2000" dirty="0" smtClean="0"/>
              <a:t>                 	 5</a:t>
            </a:r>
            <a:r>
              <a:rPr lang="cs-CZ" sz="2000" dirty="0"/>
              <a:t>	4	</a:t>
            </a:r>
            <a:r>
              <a:rPr lang="cs-CZ" sz="2000" dirty="0" smtClean="0"/>
              <a:t>4	</a:t>
            </a:r>
            <a:r>
              <a:rPr lang="cs-CZ" sz="2000" dirty="0" smtClean="0">
                <a:solidFill>
                  <a:srgbClr val="FF0000"/>
                </a:solidFill>
              </a:rPr>
              <a:t>10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Zpracování zem. produktů	</a:t>
            </a:r>
            <a:r>
              <a:rPr lang="cs-CZ" sz="2000" dirty="0" smtClean="0"/>
              <a:t> 2</a:t>
            </a:r>
            <a:r>
              <a:rPr lang="cs-CZ" sz="2000" dirty="0"/>
              <a:t>	3	</a:t>
            </a:r>
            <a:r>
              <a:rPr lang="cs-CZ" sz="2000" dirty="0" smtClean="0"/>
              <a:t>3	</a:t>
            </a:r>
            <a:r>
              <a:rPr lang="cs-CZ" sz="2000" dirty="0" smtClean="0">
                <a:solidFill>
                  <a:srgbClr val="FF0000"/>
                </a:solidFill>
              </a:rPr>
              <a:t>  2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Ekonomické předměty	</a:t>
            </a:r>
            <a:r>
              <a:rPr lang="cs-CZ" sz="2000" dirty="0" smtClean="0"/>
              <a:t>	 3</a:t>
            </a:r>
            <a:r>
              <a:rPr lang="cs-CZ" sz="2000" dirty="0"/>
              <a:t>	2	</a:t>
            </a:r>
            <a:r>
              <a:rPr lang="cs-CZ" sz="2000" dirty="0" smtClean="0"/>
              <a:t>3	</a:t>
            </a:r>
            <a:r>
              <a:rPr lang="cs-CZ" sz="2000" dirty="0" smtClean="0">
                <a:solidFill>
                  <a:srgbClr val="FF0000"/>
                </a:solidFill>
              </a:rPr>
              <a:t>10</a:t>
            </a:r>
          </a:p>
          <a:p>
            <a:r>
              <a:rPr lang="cs-CZ" sz="2000" dirty="0" smtClean="0"/>
              <a:t>Rozvoj venkova	                		 3	2 		</a:t>
            </a:r>
            <a:r>
              <a:rPr lang="cs-CZ" sz="2000" dirty="0" smtClean="0">
                <a:solidFill>
                  <a:srgbClr val="FF0000"/>
                </a:solidFill>
              </a:rPr>
              <a:t>  2</a:t>
            </a:r>
          </a:p>
          <a:p>
            <a:r>
              <a:rPr lang="cs-CZ" sz="2000" dirty="0" smtClean="0"/>
              <a:t>Biotechnologie</a:t>
            </a:r>
            <a:r>
              <a:rPr lang="cs-CZ" sz="2000" dirty="0"/>
              <a:t>		</a:t>
            </a:r>
            <a:r>
              <a:rPr lang="cs-CZ" sz="2000" dirty="0" smtClean="0"/>
              <a:t>              		 2</a:t>
            </a:r>
            <a:r>
              <a:rPr lang="cs-CZ" sz="2000" dirty="0"/>
              <a:t>	3</a:t>
            </a:r>
          </a:p>
          <a:p>
            <a:r>
              <a:rPr lang="cs-CZ" sz="2000" dirty="0"/>
              <a:t>Ochrana a tvorba krajiny		</a:t>
            </a:r>
            <a:r>
              <a:rPr lang="cs-CZ" sz="2000" dirty="0" smtClean="0"/>
              <a:t>	</a:t>
            </a:r>
            <a:r>
              <a:rPr lang="cs-CZ" sz="2000" dirty="0"/>
              <a:t>	2</a:t>
            </a:r>
          </a:p>
          <a:p>
            <a:r>
              <a:rPr lang="cs-CZ" sz="2000" dirty="0"/>
              <a:t>Celkem	</a:t>
            </a:r>
            <a:r>
              <a:rPr lang="cs-CZ" sz="2000" dirty="0" smtClean="0"/>
              <a:t>                                    	    17</a:t>
            </a:r>
            <a:r>
              <a:rPr lang="cs-CZ" sz="2000" dirty="0"/>
              <a:t>	17	</a:t>
            </a:r>
            <a:r>
              <a:rPr lang="cs-CZ" sz="2000" dirty="0" smtClean="0"/>
              <a:t>17</a:t>
            </a:r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FF0000"/>
                </a:solidFill>
              </a:rPr>
              <a:t>                                     X</a:t>
            </a:r>
            <a:r>
              <a:rPr lang="cs-CZ" sz="2000" dirty="0" smtClean="0"/>
              <a:t> – SŠZ a VOŠ Chrudim</a:t>
            </a:r>
            <a:endParaRPr 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32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5656" y="1335398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STUDIJNÍ PLÁN – OCHRANA A TVORBA ŽIVOTNÍHO PROSTŘEDÍ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                                 	   III</a:t>
            </a:r>
            <a:r>
              <a:rPr lang="cs-CZ" sz="2000" dirty="0"/>
              <a:t>.	IV.	V.</a:t>
            </a:r>
          </a:p>
          <a:p>
            <a:r>
              <a:rPr lang="cs-CZ" sz="2000" dirty="0"/>
              <a:t>Matematika II	</a:t>
            </a:r>
            <a:r>
              <a:rPr lang="cs-CZ" sz="2000" dirty="0" smtClean="0"/>
              <a:t>                		</a:t>
            </a:r>
            <a:r>
              <a:rPr lang="cs-CZ" sz="2000" dirty="0" smtClean="0">
                <a:solidFill>
                  <a:srgbClr val="00B050"/>
                </a:solidFill>
              </a:rPr>
              <a:t>  1</a:t>
            </a:r>
            <a:r>
              <a:rPr lang="cs-CZ" sz="2000" dirty="0">
                <a:solidFill>
                  <a:srgbClr val="00B050"/>
                </a:solidFill>
              </a:rPr>
              <a:t>	1</a:t>
            </a:r>
          </a:p>
          <a:p>
            <a:r>
              <a:rPr lang="cs-CZ" sz="2000" dirty="0"/>
              <a:t>Živočišná výroba	</a:t>
            </a:r>
            <a:r>
              <a:rPr lang="cs-CZ" sz="2000" dirty="0" smtClean="0"/>
              <a:t>                 	 3</a:t>
            </a:r>
            <a:r>
              <a:rPr lang="cs-CZ" sz="2000" dirty="0"/>
              <a:t>	3	2</a:t>
            </a:r>
          </a:p>
          <a:p>
            <a:r>
              <a:rPr lang="cs-CZ" sz="2000" dirty="0"/>
              <a:t>Rostlinná výroba	</a:t>
            </a:r>
            <a:r>
              <a:rPr lang="cs-CZ" sz="2000" dirty="0" smtClean="0"/>
              <a:t>               		 5</a:t>
            </a:r>
            <a:r>
              <a:rPr lang="cs-CZ" sz="2000" dirty="0"/>
              <a:t>	4	4</a:t>
            </a:r>
          </a:p>
          <a:p>
            <a:r>
              <a:rPr lang="cs-CZ" sz="2000" dirty="0"/>
              <a:t>Zpracování zem. produktů	</a:t>
            </a:r>
            <a:r>
              <a:rPr lang="cs-CZ" sz="2000" dirty="0" smtClean="0"/>
              <a:t> 2</a:t>
            </a:r>
            <a:r>
              <a:rPr lang="cs-CZ" sz="2000" dirty="0"/>
              <a:t>	2	2</a:t>
            </a:r>
          </a:p>
          <a:p>
            <a:r>
              <a:rPr lang="cs-CZ" sz="2000" dirty="0"/>
              <a:t>Ekonomické předměty	</a:t>
            </a:r>
            <a:r>
              <a:rPr lang="cs-CZ" sz="2000" dirty="0" smtClean="0"/>
              <a:t>	 2</a:t>
            </a:r>
            <a:r>
              <a:rPr lang="cs-CZ" sz="2000" dirty="0"/>
              <a:t>	3	</a:t>
            </a:r>
            <a:r>
              <a:rPr lang="cs-CZ" sz="2000" dirty="0" smtClean="0"/>
              <a:t>3        </a:t>
            </a:r>
            <a:r>
              <a:rPr lang="cs-CZ" sz="2000" dirty="0" smtClean="0">
                <a:solidFill>
                  <a:srgbClr val="FF0000"/>
                </a:solidFill>
              </a:rPr>
              <a:t>4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Rozvoj venkova	</a:t>
            </a:r>
            <a:r>
              <a:rPr lang="cs-CZ" sz="2000" dirty="0" smtClean="0"/>
              <a:t>                		 2</a:t>
            </a:r>
            <a:r>
              <a:rPr lang="cs-CZ" sz="2000" dirty="0"/>
              <a:t>	2	2</a:t>
            </a:r>
          </a:p>
          <a:p>
            <a:r>
              <a:rPr lang="cs-CZ" sz="2000" dirty="0"/>
              <a:t>Biotechnologie	</a:t>
            </a:r>
            <a:r>
              <a:rPr lang="cs-CZ" sz="2000" dirty="0" smtClean="0"/>
              <a:t>               		 2</a:t>
            </a:r>
            <a:r>
              <a:rPr lang="cs-CZ" sz="2000" dirty="0"/>
              <a:t>	2</a:t>
            </a:r>
          </a:p>
          <a:p>
            <a:r>
              <a:rPr lang="cs-CZ" sz="2000" dirty="0"/>
              <a:t>Ochrana a tvorba krajiny	</a:t>
            </a:r>
            <a:r>
              <a:rPr lang="cs-CZ" sz="2000" dirty="0" smtClean="0"/>
              <a:t>	</a:t>
            </a:r>
            <a:r>
              <a:rPr lang="cs-CZ" sz="2000" dirty="0"/>
              <a:t>		</a:t>
            </a:r>
            <a:r>
              <a:rPr lang="cs-CZ" sz="2000" dirty="0" smtClean="0"/>
              <a:t>4        </a:t>
            </a:r>
            <a:r>
              <a:rPr lang="cs-CZ" sz="2000" dirty="0" smtClean="0">
                <a:solidFill>
                  <a:srgbClr val="FF0000"/>
                </a:solidFill>
              </a:rPr>
              <a:t>11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Celkem	</a:t>
            </a:r>
            <a:r>
              <a:rPr lang="cs-CZ" sz="2000" dirty="0" smtClean="0"/>
              <a:t>                                		   17</a:t>
            </a:r>
            <a:r>
              <a:rPr lang="cs-CZ" sz="2000" dirty="0"/>
              <a:t>	17	</a:t>
            </a:r>
            <a:r>
              <a:rPr lang="cs-CZ" sz="2000" dirty="0" smtClean="0"/>
              <a:t>17</a:t>
            </a:r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FF0000"/>
                </a:solidFill>
              </a:rPr>
              <a:t>      X</a:t>
            </a:r>
            <a:r>
              <a:rPr lang="cs-CZ" sz="2000" dirty="0" smtClean="0"/>
              <a:t> – SŠZ a VOŠ Chrudim</a:t>
            </a:r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87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75467"/>
            <a:ext cx="7948405" cy="3450696"/>
          </a:xfrm>
        </p:spPr>
        <p:txBody>
          <a:bodyPr>
            <a:normAutofit/>
          </a:bodyPr>
          <a:lstStyle/>
          <a:p>
            <a:r>
              <a:rPr lang="cs-CZ" dirty="0" smtClean="0"/>
              <a:t>1. hod.  </a:t>
            </a:r>
            <a:r>
              <a:rPr lang="it-IT" dirty="0" smtClean="0"/>
              <a:t>08.00 09.00</a:t>
            </a:r>
            <a:r>
              <a:rPr lang="cs-CZ" dirty="0" smtClean="0"/>
              <a:t>         </a:t>
            </a:r>
            <a:r>
              <a:rPr lang="cs-CZ" dirty="0" smtClean="0">
                <a:solidFill>
                  <a:srgbClr val="FF0000"/>
                </a:solidFill>
              </a:rPr>
              <a:t>1 . hod. 8,00 – 8,45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cs-CZ" dirty="0" smtClean="0"/>
              <a:t>2. hod. </a:t>
            </a:r>
            <a:r>
              <a:rPr lang="it-IT" dirty="0" smtClean="0"/>
              <a:t>09.00 10.00</a:t>
            </a:r>
            <a:r>
              <a:rPr lang="cs-CZ" dirty="0" smtClean="0"/>
              <a:t>	</a:t>
            </a:r>
            <a:r>
              <a:rPr lang="cs-CZ" dirty="0"/>
              <a:t> </a:t>
            </a:r>
            <a:r>
              <a:rPr lang="cs-CZ" dirty="0" smtClean="0"/>
              <a:t>         </a:t>
            </a:r>
            <a:r>
              <a:rPr lang="cs-CZ" dirty="0" smtClean="0">
                <a:solidFill>
                  <a:srgbClr val="FF0000"/>
                </a:solidFill>
              </a:rPr>
              <a:t>2. hod. 8,55 – 9,40</a:t>
            </a:r>
            <a:r>
              <a:rPr lang="cs-CZ" dirty="0" smtClean="0"/>
              <a:t>		</a:t>
            </a:r>
            <a:endParaRPr lang="it-IT" dirty="0"/>
          </a:p>
          <a:p>
            <a:r>
              <a:rPr lang="cs-CZ" dirty="0" smtClean="0"/>
              <a:t>3</a:t>
            </a:r>
            <a:r>
              <a:rPr lang="it-IT" dirty="0" smtClean="0"/>
              <a:t>. </a:t>
            </a:r>
            <a:r>
              <a:rPr lang="it-IT" dirty="0"/>
              <a:t>hod. 10.00 </a:t>
            </a:r>
            <a:r>
              <a:rPr lang="it-IT" dirty="0" smtClean="0"/>
              <a:t>10.55</a:t>
            </a:r>
            <a:r>
              <a:rPr lang="cs-CZ" dirty="0" smtClean="0"/>
              <a:t>	          </a:t>
            </a:r>
            <a:r>
              <a:rPr lang="cs-CZ" dirty="0" smtClean="0">
                <a:solidFill>
                  <a:srgbClr val="FF0000"/>
                </a:solidFill>
              </a:rPr>
              <a:t>3. hod. 9,55 – 10,40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cs-CZ" dirty="0" smtClean="0"/>
              <a:t>Přestávka</a:t>
            </a:r>
            <a:r>
              <a:rPr lang="it-IT" dirty="0" smtClean="0"/>
              <a:t> </a:t>
            </a:r>
            <a:r>
              <a:rPr lang="it-IT" dirty="0"/>
              <a:t>10.55 </a:t>
            </a:r>
            <a:r>
              <a:rPr lang="it-IT" dirty="0" smtClean="0"/>
              <a:t>11.05</a:t>
            </a:r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dirty="0" smtClean="0">
                <a:solidFill>
                  <a:srgbClr val="FF0000"/>
                </a:solidFill>
              </a:rPr>
              <a:t>4. hod. 10,45 – 11,30 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cs-CZ" dirty="0" smtClean="0"/>
              <a:t>4</a:t>
            </a:r>
            <a:r>
              <a:rPr lang="it-IT" dirty="0" smtClean="0"/>
              <a:t>. </a:t>
            </a:r>
            <a:r>
              <a:rPr lang="it-IT" dirty="0"/>
              <a:t>hod. 11.05 </a:t>
            </a:r>
            <a:r>
              <a:rPr lang="it-IT" dirty="0" smtClean="0"/>
              <a:t>12.00</a:t>
            </a:r>
            <a:r>
              <a:rPr lang="cs-CZ" dirty="0" smtClean="0"/>
              <a:t>             </a:t>
            </a:r>
            <a:r>
              <a:rPr lang="cs-CZ" dirty="0" smtClean="0">
                <a:solidFill>
                  <a:srgbClr val="FF0000"/>
                </a:solidFill>
              </a:rPr>
              <a:t>5. hod. 12,00 – 12,45, 11,35 – 12,20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cs-CZ" dirty="0" smtClean="0"/>
              <a:t>5</a:t>
            </a:r>
            <a:r>
              <a:rPr lang="it-IT" dirty="0" smtClean="0"/>
              <a:t>. </a:t>
            </a:r>
            <a:r>
              <a:rPr lang="it-IT" dirty="0"/>
              <a:t>hod. 12.00 </a:t>
            </a:r>
            <a:r>
              <a:rPr lang="it-IT" dirty="0" smtClean="0"/>
              <a:t>13.00</a:t>
            </a:r>
            <a:r>
              <a:rPr lang="cs-CZ" dirty="0" smtClean="0"/>
              <a:t>            </a:t>
            </a:r>
            <a:r>
              <a:rPr lang="cs-CZ" dirty="0" smtClean="0">
                <a:solidFill>
                  <a:srgbClr val="FF0000"/>
                </a:solidFill>
              </a:rPr>
              <a:t>6. hod. 12,50 – 13,35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cs-CZ" dirty="0" smtClean="0"/>
              <a:t>6</a:t>
            </a:r>
            <a:r>
              <a:rPr lang="it-IT" dirty="0" smtClean="0"/>
              <a:t>. </a:t>
            </a:r>
            <a:r>
              <a:rPr lang="it-IT" dirty="0"/>
              <a:t>hod. 13.00 </a:t>
            </a:r>
            <a:r>
              <a:rPr lang="it-IT" dirty="0" smtClean="0"/>
              <a:t>14.00</a:t>
            </a:r>
            <a:r>
              <a:rPr lang="cs-CZ" dirty="0" smtClean="0"/>
              <a:t>            </a:t>
            </a:r>
            <a:r>
              <a:rPr lang="cs-CZ" dirty="0" smtClean="0">
                <a:solidFill>
                  <a:srgbClr val="FF0000"/>
                </a:solidFill>
              </a:rPr>
              <a:t>7. hod. 13,40 – 14,25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43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cs-CZ" dirty="0" smtClean="0"/>
              <a:t>Žáci vykonávají praxi v odborných učebnách a na pracovištích školního hospodářství. Například v učebně mikrobiologie sledují výskyt chorob olivovníků a ověřují vhodnost jednotlivých ochranných zásahů. </a:t>
            </a:r>
            <a:r>
              <a:rPr lang="cs-CZ" b="1" dirty="0" smtClean="0"/>
              <a:t>Přímo spolupracují z pěstiteli olivovníků.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Žáci vykonávají praxi na školním hospodářství a na smluvně zajištěných externích pracovištích zemědělských a ekologických provozů.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45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476726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47664" y="98072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IISS Enrico </a:t>
            </a:r>
            <a:r>
              <a:rPr lang="cs-CZ" sz="3200" b="1" dirty="0" err="1" smtClean="0"/>
              <a:t>Pantanelli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Ostuni</a:t>
            </a:r>
            <a:endParaRPr lang="cs-CZ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80798"/>
            <a:ext cx="2088232" cy="276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85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132856"/>
            <a:ext cx="8604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Písemná forma: </a:t>
            </a:r>
            <a:r>
              <a:rPr lang="cs-CZ" sz="2400" b="1" dirty="0" smtClean="0"/>
              <a:t>italština, ekonomické </a:t>
            </a:r>
            <a:r>
              <a:rPr lang="cs-CZ" sz="2400" b="1" dirty="0"/>
              <a:t>nebo </a:t>
            </a:r>
            <a:r>
              <a:rPr lang="cs-CZ" sz="2400" b="1" dirty="0" smtClean="0"/>
              <a:t>zemědělské předměty, test </a:t>
            </a:r>
            <a:r>
              <a:rPr lang="cs-CZ" sz="2400" b="1" dirty="0"/>
              <a:t>komplexních </a:t>
            </a:r>
            <a:r>
              <a:rPr lang="cs-CZ" sz="2400" b="1" dirty="0" smtClean="0"/>
              <a:t>vědomostí</a:t>
            </a:r>
            <a:endParaRPr lang="cs-CZ" sz="2400" b="1" dirty="0"/>
          </a:p>
          <a:p>
            <a:r>
              <a:rPr lang="cs-CZ" sz="2400" b="1" dirty="0" smtClean="0">
                <a:solidFill>
                  <a:srgbClr val="FF0000"/>
                </a:solidFill>
              </a:rPr>
              <a:t>Společná část 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- písemná forma: český jazyk, cizí jazyk nebo matematika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- ústní forma: český jazyk, cizí jazyk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Profilová část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- ústní a praktická</a:t>
            </a:r>
            <a:r>
              <a:rPr lang="cs-CZ" sz="2400" dirty="0">
                <a:solidFill>
                  <a:srgbClr val="FF0000"/>
                </a:solidFill>
              </a:rPr>
              <a:t>: 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Agropodnikání</a:t>
            </a:r>
            <a:r>
              <a:rPr lang="cs-CZ" sz="2400" dirty="0" smtClean="0">
                <a:solidFill>
                  <a:srgbClr val="FF0000"/>
                </a:solidFill>
              </a:rPr>
              <a:t>:  zemědělské </a:t>
            </a:r>
            <a:r>
              <a:rPr lang="cs-CZ" sz="2400" dirty="0">
                <a:solidFill>
                  <a:srgbClr val="FF0000"/>
                </a:solidFill>
              </a:rPr>
              <a:t>předměty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ekonomické předměty, praktická zkouška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Ekologie a životní prostředí</a:t>
            </a:r>
            <a:r>
              <a:rPr lang="cs-CZ" sz="2400" dirty="0" smtClean="0">
                <a:solidFill>
                  <a:srgbClr val="FF0000"/>
                </a:solidFill>
              </a:rPr>
              <a:t>: ekologické předměty, předměty </a:t>
            </a:r>
            <a:r>
              <a:rPr lang="cs-CZ" sz="2400" dirty="0">
                <a:solidFill>
                  <a:srgbClr val="FF0000"/>
                </a:solidFill>
              </a:rPr>
              <a:t>životního </a:t>
            </a:r>
            <a:r>
              <a:rPr lang="cs-CZ" sz="2400" dirty="0" smtClean="0">
                <a:solidFill>
                  <a:srgbClr val="FF0000"/>
                </a:solidFill>
              </a:rPr>
              <a:t>prostředí, praktická </a:t>
            </a:r>
            <a:r>
              <a:rPr lang="cs-CZ" sz="2400" dirty="0">
                <a:solidFill>
                  <a:srgbClr val="FF0000"/>
                </a:solidFill>
              </a:rPr>
              <a:t>zkouška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Závěrečné zkoušky </a:t>
            </a:r>
            <a:r>
              <a:rPr lang="cs-CZ" dirty="0"/>
              <a:t>– maturita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Esame</a:t>
            </a:r>
            <a:r>
              <a:rPr lang="cs-CZ" dirty="0"/>
              <a:t> di maturita)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33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3" cy="4137323"/>
          </a:xfrm>
        </p:spPr>
        <p:txBody>
          <a:bodyPr>
            <a:normAutofit/>
          </a:bodyPr>
          <a:lstStyle/>
          <a:p>
            <a:r>
              <a:rPr lang="cs-CZ" dirty="0"/>
              <a:t>Polovina absolventů pokračuje ve studiu na vysokých školách a univerzitách (přírodovědné zaměření, zemědělství, veterinářství). </a:t>
            </a:r>
            <a:r>
              <a:rPr lang="cs-CZ" dirty="0" smtClean="0"/>
              <a:t>Absolventi</a:t>
            </a:r>
            <a:r>
              <a:rPr lang="cs-CZ" dirty="0"/>
              <a:t>, kteří nepokračují ve studiu, najdou uplatnění na katastrálních úřadech, v rostlinné výrobě, v živočišné výrobě, ve zpracovatelském průmyslu, v oblasti ochrany krajiny a životního prostředí, v zemědělském poradenství, v komerční zemědělské výrobě a jako OSVČ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Část studentů je přijata ke studiu na vysokých školách nebo VOŠ. Ostatní nachází uplatnění v zemědělské </a:t>
            </a:r>
            <a:r>
              <a:rPr lang="cs-CZ" dirty="0" err="1" smtClean="0">
                <a:solidFill>
                  <a:srgbClr val="FF0000"/>
                </a:solidFill>
              </a:rPr>
              <a:t>prvovýrově</a:t>
            </a:r>
            <a:r>
              <a:rPr lang="cs-CZ" dirty="0" smtClean="0">
                <a:solidFill>
                  <a:srgbClr val="FF0000"/>
                </a:solidFill>
              </a:rPr>
              <a:t>, státní sféře, neziskových organizacích a podobně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Uplatnění absolventů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989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Obecně </a:t>
            </a:r>
            <a:r>
              <a:rPr lang="cs-CZ" dirty="0"/>
              <a:t>by italský pedagog měl </a:t>
            </a:r>
            <a:r>
              <a:rPr lang="cs-CZ" dirty="0" smtClean="0"/>
              <a:t>splnit </a:t>
            </a:r>
            <a:r>
              <a:rPr lang="cs-CZ" dirty="0"/>
              <a:t>tyto požadavky: </a:t>
            </a:r>
            <a:r>
              <a:rPr lang="cs-CZ" dirty="0" smtClean="0"/>
              <a:t>musí být </a:t>
            </a:r>
            <a:r>
              <a:rPr lang="cs-CZ" b="1" dirty="0" smtClean="0"/>
              <a:t>vysokoškolsky vzdělán (</a:t>
            </a:r>
            <a:r>
              <a:rPr lang="cs-CZ" b="1" dirty="0" err="1" smtClean="0"/>
              <a:t>Diploma</a:t>
            </a:r>
            <a:r>
              <a:rPr lang="cs-CZ" b="1" dirty="0" smtClean="0"/>
              <a:t> di </a:t>
            </a:r>
            <a:r>
              <a:rPr lang="cs-CZ" b="1" dirty="0" err="1" smtClean="0"/>
              <a:t>laurea</a:t>
            </a:r>
            <a:r>
              <a:rPr lang="cs-CZ" b="1" dirty="0" smtClean="0"/>
              <a:t>). </a:t>
            </a:r>
            <a:r>
              <a:rPr lang="cs-CZ" dirty="0" smtClean="0"/>
              <a:t>Středoškolský profesor musí </a:t>
            </a:r>
            <a:r>
              <a:rPr lang="cs-CZ" dirty="0"/>
              <a:t>navíc absolvovat </a:t>
            </a:r>
            <a:r>
              <a:rPr lang="cs-CZ" b="1" dirty="0"/>
              <a:t>dvouletý postgraduální kurz na škole s příslušnou specializací</a:t>
            </a:r>
            <a:r>
              <a:rPr lang="cs-CZ" dirty="0"/>
              <a:t>, který končí kvalifikační zkouškou. </a:t>
            </a:r>
            <a:r>
              <a:rPr lang="cs-CZ" dirty="0" smtClean="0"/>
              <a:t>Středoškolští </a:t>
            </a:r>
            <a:r>
              <a:rPr lang="cs-CZ" dirty="0"/>
              <a:t>učitelé jsou specialisté. 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Vysokoškolské vzdělání a doplňující pedagogické studium.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pedagogy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909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30243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Děkuji za pozornost.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Ing. Kabelová Ludmila, kabelova@szes.chrudim.cz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87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Zemědělský obor zahájil činnost ve školním roce 1951/52</a:t>
            </a:r>
          </a:p>
          <a:p>
            <a:r>
              <a:rPr lang="cs-CZ" sz="2800" dirty="0"/>
              <a:t>Škola se nachází 2 km od města </a:t>
            </a:r>
            <a:r>
              <a:rPr lang="cs-CZ" sz="2800" dirty="0" err="1"/>
              <a:t>Ostuni</a:t>
            </a:r>
            <a:r>
              <a:rPr lang="cs-CZ" sz="2800" dirty="0"/>
              <a:t> </a:t>
            </a:r>
            <a:endParaRPr lang="cs-CZ" sz="2800" dirty="0" smtClean="0"/>
          </a:p>
          <a:p>
            <a:r>
              <a:rPr lang="cs-CZ" sz="2800" dirty="0" smtClean="0"/>
              <a:t>Počet žáků: 200 </a:t>
            </a:r>
            <a:r>
              <a:rPr lang="cs-CZ" sz="2800" dirty="0"/>
              <a:t>žáků.</a:t>
            </a:r>
            <a:endParaRPr lang="cs-CZ" sz="2800" dirty="0" smtClean="0"/>
          </a:p>
          <a:p>
            <a:r>
              <a:rPr lang="cs-CZ" sz="2800" dirty="0" smtClean="0"/>
              <a:t>Současná budova školy dokončena v roce 1978</a:t>
            </a:r>
          </a:p>
          <a:p>
            <a:r>
              <a:rPr lang="cs-CZ" sz="2800" dirty="0" smtClean="0"/>
              <a:t>Aktuální </a:t>
            </a:r>
            <a:r>
              <a:rPr lang="cs-CZ" sz="2800" dirty="0"/>
              <a:t>studium ve dvou modulech</a:t>
            </a:r>
            <a:r>
              <a:rPr lang="cs-CZ" sz="2800" dirty="0" smtClean="0"/>
              <a:t>: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-  </a:t>
            </a:r>
            <a:r>
              <a:rPr lang="cs-CZ" sz="2800" dirty="0" err="1" smtClean="0"/>
              <a:t>agro</a:t>
            </a:r>
            <a:r>
              <a:rPr lang="cs-CZ" sz="2800" dirty="0" smtClean="0"/>
              <a:t>-environmentální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-  </a:t>
            </a:r>
            <a:r>
              <a:rPr lang="cs-CZ" sz="2800" dirty="0"/>
              <a:t>zemědělsko-průmyslové </a:t>
            </a: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IISS „Enrico </a:t>
            </a:r>
            <a:r>
              <a:rPr lang="cs-CZ" dirty="0" err="1"/>
              <a:t>Pantanelli</a:t>
            </a:r>
            <a:r>
              <a:rPr lang="cs-CZ" dirty="0"/>
              <a:t>“  </a:t>
            </a:r>
            <a:r>
              <a:rPr lang="cs-CZ" dirty="0" err="1"/>
              <a:t>Ostuni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3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83" y="1021378"/>
            <a:ext cx="352420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85423" y="198419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Laboratoř mikrobiologie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3" y="3501008"/>
            <a:ext cx="3539512" cy="264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44008" y="516963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Laboratoř chemie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13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7170"/>
            <a:ext cx="3101330" cy="232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146550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Automatická laboratoř meteorologie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3154572" cy="236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76056" y="43651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Laboratoř biologie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95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Školní hospodářství o výměře 16 ha.</a:t>
            </a:r>
          </a:p>
          <a:p>
            <a:r>
              <a:rPr lang="cs-CZ" dirty="0" smtClean="0"/>
              <a:t>Skleníky pro pěstování květin a zeleniny. </a:t>
            </a:r>
          </a:p>
          <a:p>
            <a:r>
              <a:rPr lang="cs-CZ" dirty="0" smtClean="0"/>
              <a:t>Rostlinná produkce je také zaměřena na pěstování ovoce a citrusů, ale především na pěstování </a:t>
            </a:r>
            <a:r>
              <a:rPr lang="cs-CZ" b="1" dirty="0" smtClean="0"/>
              <a:t>olivovníků a výrobu olivového oleje</a:t>
            </a:r>
            <a:r>
              <a:rPr lang="cs-CZ" dirty="0" smtClean="0"/>
              <a:t>.</a:t>
            </a:r>
          </a:p>
          <a:p>
            <a:r>
              <a:rPr lang="cs-CZ" dirty="0" smtClean="0"/>
              <a:t> V sadech je umístěno </a:t>
            </a:r>
            <a:r>
              <a:rPr lang="cs-CZ" b="1" dirty="0" smtClean="0"/>
              <a:t>zařízení pro chov včel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Praktická příprava žáků probíhá na školním hospodářství a ve smluvních podnicích.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výuka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61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43719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24128" y="11967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Skleníky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47971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Chov včel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51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2805113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1720" y="55892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olivovníky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18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Střední škola zemědělská a Vyšší odborná škola Chrudim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pt-BR" dirty="0"/>
              <a:t>SŠZ a VOŠ</a:t>
            </a:r>
          </a:p>
          <a:p>
            <a:r>
              <a:rPr lang="pt-BR" dirty="0"/>
              <a:t>Poděbradova 842</a:t>
            </a:r>
          </a:p>
          <a:p>
            <a:r>
              <a:rPr lang="pt-BR" dirty="0"/>
              <a:t>537 60 Chrudim IV	</a:t>
            </a:r>
          </a:p>
          <a:p>
            <a:r>
              <a:rPr lang="pt-BR" dirty="0" smtClean="0"/>
              <a:t>Tel:</a:t>
            </a:r>
            <a:r>
              <a:rPr lang="cs-CZ" dirty="0" smtClean="0"/>
              <a:t> </a:t>
            </a:r>
            <a:r>
              <a:rPr lang="pt-BR" dirty="0" smtClean="0"/>
              <a:t>469 </a:t>
            </a:r>
            <a:r>
              <a:rPr lang="pt-BR" dirty="0"/>
              <a:t>620 363</a:t>
            </a:r>
          </a:p>
          <a:p>
            <a:r>
              <a:rPr lang="pt-BR" dirty="0"/>
              <a:t>Fax</a:t>
            </a:r>
            <a:r>
              <a:rPr lang="pt-BR" dirty="0" smtClean="0"/>
              <a:t>:</a:t>
            </a:r>
            <a:r>
              <a:rPr lang="cs-CZ" dirty="0" smtClean="0"/>
              <a:t> </a:t>
            </a:r>
            <a:r>
              <a:rPr lang="pt-BR" dirty="0" smtClean="0"/>
              <a:t>469 </a:t>
            </a:r>
            <a:r>
              <a:rPr lang="pt-BR" dirty="0"/>
              <a:t>620 207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SZES A VOŚ CHRUDIM      7.6.2013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568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510</TotalTime>
  <Words>789</Words>
  <Application>Microsoft Office PowerPoint</Application>
  <PresentationFormat>Předvádění na obrazovce (4:3)</PresentationFormat>
  <Paragraphs>166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Vlnění</vt:lpstr>
      <vt:lpstr>Comenius Regio , česko – italský projekt (COM-REG-2011-003) </vt:lpstr>
      <vt:lpstr>Prezentace aplikace PowerPoint</vt:lpstr>
      <vt:lpstr>IISS „Enrico Pantanelli“  Ostuni</vt:lpstr>
      <vt:lpstr>Prezentace aplikace PowerPoint</vt:lpstr>
      <vt:lpstr>Prezentace aplikace PowerPoint</vt:lpstr>
      <vt:lpstr>Praktická výuka</vt:lpstr>
      <vt:lpstr>Prezentace aplikace PowerPoint</vt:lpstr>
      <vt:lpstr>Prezentace aplikace PowerPoint</vt:lpstr>
      <vt:lpstr>Střední škola zemědělská a Vyšší odborná škola Chrudim</vt:lpstr>
      <vt:lpstr>Střední škola zemědělská a Vyšší odborná škola Chrudim</vt:lpstr>
      <vt:lpstr>Studijní obory</vt:lpstr>
      <vt:lpstr>Prezentace aplikace PowerPoint</vt:lpstr>
      <vt:lpstr>Prezentace aplikace PowerPoint</vt:lpstr>
      <vt:lpstr>Vzájemné srovnání škol IISS Enrico Pantanelli Ostuni – SŠZ a VOŠ Chrudim </vt:lpstr>
      <vt:lpstr>Prezentace aplikace PowerPoint</vt:lpstr>
      <vt:lpstr>Prezentace aplikace PowerPoint</vt:lpstr>
      <vt:lpstr>Prezentace aplikace PowerPoint</vt:lpstr>
      <vt:lpstr>Výuka</vt:lpstr>
      <vt:lpstr>Výuka praxe</vt:lpstr>
      <vt:lpstr>Závěrečné zkoušky – maturita (Esame di maturita) </vt:lpstr>
      <vt:lpstr>Uplatnění absolventů</vt:lpstr>
      <vt:lpstr>Požadavky na pedagogy </vt:lpstr>
      <vt:lpstr>Děkuji za pozornost.  Ing. Kabelová Ludmila, kabelova@szes.chrudim.cz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Regio , česko – italský projekt</dc:title>
  <dc:creator>Kabelova</dc:creator>
  <cp:lastModifiedBy>Kabelova</cp:lastModifiedBy>
  <cp:revision>30</cp:revision>
  <dcterms:created xsi:type="dcterms:W3CDTF">2013-05-20T17:58:55Z</dcterms:created>
  <dcterms:modified xsi:type="dcterms:W3CDTF">2014-01-12T12:50:25Z</dcterms:modified>
</cp:coreProperties>
</file>